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18" r:id="rId2"/>
    <p:sldId id="319" r:id="rId3"/>
    <p:sldId id="278" r:id="rId4"/>
    <p:sldId id="280" r:id="rId5"/>
    <p:sldId id="271" r:id="rId6"/>
    <p:sldId id="376" r:id="rId7"/>
    <p:sldId id="377" r:id="rId8"/>
    <p:sldId id="299" r:id="rId9"/>
    <p:sldId id="304" r:id="rId10"/>
    <p:sldId id="369"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Lst>
  <p:sldSz cx="12192000" cy="6858000"/>
  <p:notesSz cx="6797675" cy="9926638"/>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9" userDrawn="1">
          <p15:clr>
            <a:srgbClr val="A4A3A4"/>
          </p15:clr>
        </p15:guide>
        <p15:guide id="2" pos="72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B419"/>
    <a:srgbClr val="E4CC26"/>
    <a:srgbClr val="CD4F3C"/>
    <a:srgbClr val="9E202D"/>
    <a:srgbClr val="E48865"/>
    <a:srgbClr val="82C2D3"/>
    <a:srgbClr val="5DA666"/>
    <a:srgbClr val="5990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18" autoAdjust="0"/>
    <p:restoredTop sz="79695" autoAdjust="0"/>
  </p:normalViewPr>
  <p:slideViewPr>
    <p:cSldViewPr snapToGrid="0" showGuides="1">
      <p:cViewPr varScale="1">
        <p:scale>
          <a:sx n="93" d="100"/>
          <a:sy n="93" d="100"/>
        </p:scale>
        <p:origin x="690" y="78"/>
      </p:cViewPr>
      <p:guideLst>
        <p:guide orient="horz" pos="1139"/>
        <p:guide pos="72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8562376-0F0D-4F95-929F-894A7DCEBDF4}" type="datetimeFigureOut">
              <a:rPr lang="is-IS" smtClean="0"/>
              <a:t>11.4.2017</a:t>
            </a:fld>
            <a:endParaRPr lang="is-I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s-I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D9CF32E-F01E-4F58-881E-0B124869C0DA}" type="slidenum">
              <a:rPr lang="is-IS" smtClean="0"/>
              <a:t>‹#›</a:t>
            </a:fld>
            <a:endParaRPr lang="is-IS"/>
          </a:p>
        </p:txBody>
      </p:sp>
    </p:spTree>
    <p:extLst>
      <p:ext uri="{BB962C8B-B14F-4D97-AF65-F5344CB8AC3E}">
        <p14:creationId xmlns:p14="http://schemas.microsoft.com/office/powerpoint/2010/main" val="4105674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D777E48-E384-4E26-8EB4-1470A7476E49}" type="datetimeFigureOut">
              <a:rPr lang="is-IS" smtClean="0"/>
              <a:t>11.4.2017</a:t>
            </a:fld>
            <a:endParaRPr lang="is-I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916942D-1C9C-486D-BCC2-2AB33BA355B3}" type="slidenum">
              <a:rPr lang="is-IS" smtClean="0"/>
              <a:t>‹#›</a:t>
            </a:fld>
            <a:endParaRPr lang="is-IS"/>
          </a:p>
        </p:txBody>
      </p:sp>
    </p:spTree>
    <p:extLst>
      <p:ext uri="{BB962C8B-B14F-4D97-AF65-F5344CB8AC3E}">
        <p14:creationId xmlns:p14="http://schemas.microsoft.com/office/powerpoint/2010/main" val="1664575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448D2D-E2EE-D045-860D-CE5DD35342BB}" type="slidenum">
              <a:rPr lang="en-US" smtClean="0"/>
              <a:t>1</a:t>
            </a:fld>
            <a:endParaRPr lang="en-US"/>
          </a:p>
        </p:txBody>
      </p:sp>
    </p:spTree>
    <p:extLst>
      <p:ext uri="{BB962C8B-B14F-4D97-AF65-F5344CB8AC3E}">
        <p14:creationId xmlns:p14="http://schemas.microsoft.com/office/powerpoint/2010/main" val="2624337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F916942D-1C9C-486D-BCC2-2AB33BA355B3}" type="slidenum">
              <a:rPr lang="is-IS" smtClean="0"/>
              <a:t>10</a:t>
            </a:fld>
            <a:endParaRPr lang="is-IS"/>
          </a:p>
        </p:txBody>
      </p:sp>
    </p:spTree>
    <p:extLst>
      <p:ext uri="{BB962C8B-B14F-4D97-AF65-F5344CB8AC3E}">
        <p14:creationId xmlns:p14="http://schemas.microsoft.com/office/powerpoint/2010/main" val="313845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effectLst/>
                <a:latin typeface="+mn-lt"/>
                <a:ea typeface="+mn-ea"/>
                <a:cs typeface="+mn-cs"/>
              </a:rPr>
              <a:t>In June 2016 we got a new legal framework for new rental housing system based on laws of general apartments and is based on the Danish model - we call apartments financed system rental homes.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effectLst/>
                <a:latin typeface="+mn-lt"/>
                <a:ea typeface="+mn-ea"/>
                <a:cs typeface="+mn-cs"/>
              </a:rPr>
              <a:t>The Act was to form a new company - housing foundation as the framework for the operation of rental homes. Housing Authority enjoys tax freedom and non-profit - ergo community-minded landlords. Not paid out dividends from the company and the funds collected within their resources to further build rental homes.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effectLst/>
                <a:latin typeface="+mn-lt"/>
                <a:ea typeface="+mn-ea"/>
                <a:cs typeface="+mn-cs"/>
              </a:rPr>
              <a:t>State and local governments to provide funds for the development of rental Homes that have capital equivalent to non-profit housing. Housing the Foundation really needs only to finance 70% of the apartments at the beginning and pay such loans to a maximum of 50 years. After the loans are </a:t>
            </a:r>
            <a:r>
              <a:rPr lang="en-US" sz="800" kern="1200" dirty="0" err="1" smtClean="0">
                <a:solidFill>
                  <a:schemeClr val="tx1"/>
                </a:solidFill>
                <a:effectLst/>
                <a:latin typeface="+mn-lt"/>
                <a:ea typeface="+mn-ea"/>
                <a:cs typeface="+mn-cs"/>
              </a:rPr>
              <a:t>payed</a:t>
            </a:r>
            <a:r>
              <a:rPr lang="en-US" sz="800" kern="1200" dirty="0" smtClean="0">
                <a:solidFill>
                  <a:schemeClr val="tx1"/>
                </a:solidFill>
                <a:effectLst/>
                <a:latin typeface="+mn-lt"/>
                <a:ea typeface="+mn-ea"/>
                <a:cs typeface="+mn-cs"/>
              </a:rPr>
              <a:t> receive refunds of foundation contributions state and local governments.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effectLst/>
                <a:latin typeface="+mn-lt"/>
                <a:ea typeface="+mn-ea"/>
                <a:cs typeface="+mn-cs"/>
              </a:rPr>
              <a:t>After repayment of loans, and contributions will be 50% of profits arising in housing foundation are sliding in Housing Fund and will be the basis for further allocations strain contributions and constructive analyzes rental homes.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effectLst/>
                <a:latin typeface="+mn-lt"/>
                <a:ea typeface="+mn-ea"/>
                <a:cs typeface="+mn-cs"/>
              </a:rPr>
              <a:t>Organizations that pay the Housing Fund Priority will be given to 60% of the money paid into the fund. Thus, for a time, sustainable rental housing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effectLst/>
                <a:latin typeface="+mn-lt"/>
                <a:ea typeface="+mn-ea"/>
                <a:cs typeface="+mn-cs"/>
              </a:rPr>
              <a:t>With this arrangement, which is analogous to customary in Denmark for decades, will gradually build up a new fund called the Housing Fund which aims to promote the sustainability of the system. Such a system is not to actually happen until several decades after the loans taken in the next few years have been paid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8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136D1A-CFF1-4C4F-B317-BDA12DC509A0}" type="slidenum">
              <a:rPr lang="is-IS" smtClean="0"/>
              <a:pPr/>
              <a:t>11</a:t>
            </a:fld>
            <a:endParaRPr lang="is-IS"/>
          </a:p>
        </p:txBody>
      </p:sp>
    </p:spTree>
    <p:extLst>
      <p:ext uri="{BB962C8B-B14F-4D97-AF65-F5344CB8AC3E}">
        <p14:creationId xmlns:p14="http://schemas.microsoft.com/office/powerpoint/2010/main" val="2227480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30000"/>
              </a:lnSpc>
              <a:spcBef>
                <a:spcPts val="600"/>
              </a:spcBef>
              <a:spcAft>
                <a:spcPts val="0"/>
              </a:spcAft>
              <a:buClrTx/>
              <a:buSzTx/>
              <a:buFontTx/>
              <a:buNone/>
              <a:tabLst/>
              <a:defRPr/>
            </a:pPr>
            <a:r>
              <a:rPr lang="en-US" b="1" u="sng" dirty="0" smtClean="0">
                <a:latin typeface="Fedra Serif B Std Medium" panose="02030705050000020004" pitchFamily="18" charset="0"/>
                <a:ea typeface="Fedra Serif B Std Medium" panose="02030705050000020004" pitchFamily="18" charset="0"/>
              </a:rPr>
              <a:t>Act is based on a statement</a:t>
            </a:r>
            <a:r>
              <a:rPr lang="en-US" b="1" u="sng" baseline="0" dirty="0" smtClean="0">
                <a:latin typeface="Fedra Serif B Std Medium" panose="02030705050000020004" pitchFamily="18" charset="0"/>
                <a:ea typeface="Fedra Serif B Std Medium" panose="02030705050000020004" pitchFamily="18" charset="0"/>
              </a:rPr>
              <a:t> </a:t>
            </a:r>
            <a:r>
              <a:rPr lang="en-US" b="1" u="sng" dirty="0" smtClean="0">
                <a:latin typeface="Fedra Serif B Std Medium" panose="02030705050000020004" pitchFamily="18" charset="0"/>
                <a:ea typeface="Fedra Serif B Std Medium" panose="02030705050000020004" pitchFamily="18" charset="0"/>
              </a:rPr>
              <a:t>the government announced in</a:t>
            </a:r>
            <a:r>
              <a:rPr lang="en-US" b="1" u="sng" baseline="0" dirty="0" smtClean="0">
                <a:latin typeface="Fedra Serif B Std Medium" panose="02030705050000020004" pitchFamily="18" charset="0"/>
                <a:ea typeface="Fedra Serif B Std Medium" panose="02030705050000020004" pitchFamily="18" charset="0"/>
              </a:rPr>
              <a:t> </a:t>
            </a:r>
            <a:r>
              <a:rPr lang="en-US" b="1" u="sng" dirty="0" smtClean="0">
                <a:latin typeface="Fedra Serif B Std Medium" panose="02030705050000020004" pitchFamily="18" charset="0"/>
                <a:ea typeface="Fedra Serif B Std Medium" panose="02030705050000020004" pitchFamily="18" charset="0"/>
              </a:rPr>
              <a:t>May 2015 which</a:t>
            </a:r>
            <a:r>
              <a:rPr lang="en-US" b="1" u="sng" baseline="0" dirty="0" smtClean="0">
                <a:latin typeface="Fedra Serif B Std Medium" panose="02030705050000020004" pitchFamily="18" charset="0"/>
                <a:ea typeface="Fedra Serif B Std Medium" panose="02030705050000020004" pitchFamily="18" charset="0"/>
              </a:rPr>
              <a:t> </a:t>
            </a:r>
            <a:r>
              <a:rPr lang="en-US" b="1" u="sng" dirty="0" smtClean="0">
                <a:latin typeface="Fedra Serif B Std Medium" panose="02030705050000020004" pitchFamily="18" charset="0"/>
                <a:ea typeface="Fedra Serif B Std Medium" panose="02030705050000020004" pitchFamily="18" charset="0"/>
              </a:rPr>
              <a:t>discusses the increase in cost-effective and low-cost housing to ensure low-income families long term rents, emphasis will be placed on the flats of moderate size.</a:t>
            </a:r>
          </a:p>
          <a:p>
            <a:pPr marL="0" marR="0" indent="0" algn="l" defTabSz="914400" rtl="0" eaLnBrk="1" fontAlgn="auto" latinLnBrk="0" hangingPunct="1">
              <a:lnSpc>
                <a:spcPct val="130000"/>
              </a:lnSpc>
              <a:spcBef>
                <a:spcPts val="600"/>
              </a:spcBef>
              <a:spcAft>
                <a:spcPts val="0"/>
              </a:spcAft>
              <a:buClrTx/>
              <a:buSzTx/>
              <a:buFontTx/>
              <a:buNone/>
              <a:tabLst/>
              <a:defRPr/>
            </a:pPr>
            <a:endParaRPr lang="en-US" b="1" u="sng" dirty="0" smtClean="0">
              <a:latin typeface="Fedra Serif B Std Medium" panose="02030705050000020004" pitchFamily="18" charset="0"/>
              <a:ea typeface="Fedra Serif B Std Medium" panose="02030705050000020004" pitchFamily="18" charset="0"/>
            </a:endParaRPr>
          </a:p>
          <a:p>
            <a:pPr marL="0" marR="0" indent="0" algn="l" defTabSz="914400" rtl="0" eaLnBrk="1" fontAlgn="auto" latinLnBrk="0" hangingPunct="1">
              <a:lnSpc>
                <a:spcPct val="130000"/>
              </a:lnSpc>
              <a:spcBef>
                <a:spcPts val="600"/>
              </a:spcBef>
              <a:spcAft>
                <a:spcPts val="0"/>
              </a:spcAft>
              <a:buClrTx/>
              <a:buSzTx/>
              <a:buFontTx/>
              <a:buNone/>
              <a:tabLst/>
              <a:defRPr/>
            </a:pPr>
            <a:r>
              <a:rPr lang="en-US" b="1" u="sng" dirty="0" smtClean="0">
                <a:latin typeface="Fedra Serif B Std Medium" panose="02030705050000020004" pitchFamily="18" charset="0"/>
                <a:ea typeface="Fedra Serif B Std Medium" panose="02030705050000020004" pitchFamily="18" charset="0"/>
              </a:rPr>
              <a:t>The legislation aims to:</a:t>
            </a:r>
          </a:p>
          <a:p>
            <a:pPr marL="171450" marR="0" indent="-171450" algn="l" defTabSz="914400" rtl="0" eaLnBrk="1" fontAlgn="auto" latinLnBrk="0" hangingPunct="1">
              <a:lnSpc>
                <a:spcPct val="130000"/>
              </a:lnSpc>
              <a:spcBef>
                <a:spcPts val="600"/>
              </a:spcBef>
              <a:spcAft>
                <a:spcPts val="0"/>
              </a:spcAft>
              <a:buClrTx/>
              <a:buSzTx/>
              <a:buFont typeface="Arial" panose="020B0604020202020204" pitchFamily="34" charset="0"/>
              <a:buChar char="•"/>
              <a:tabLst/>
              <a:defRPr/>
            </a:pPr>
            <a:r>
              <a:rPr lang="en-US" b="1" u="none" dirty="0" smtClean="0">
                <a:latin typeface="Fedra Serif B Std Medium" panose="02030705050000020004" pitchFamily="18" charset="0"/>
                <a:ea typeface="Fedra Serif B Std Medium" panose="02030705050000020004" pitchFamily="18" charset="0"/>
              </a:rPr>
              <a:t>Improve housing security of low-income families and individuals and youth by increasing access to safe and appropriate residential for rent.</a:t>
            </a:r>
          </a:p>
          <a:p>
            <a:pPr marL="0" marR="0" indent="0" algn="l" defTabSz="914400" rtl="0" eaLnBrk="1" fontAlgn="auto" latinLnBrk="0" hangingPunct="1">
              <a:lnSpc>
                <a:spcPct val="130000"/>
              </a:lnSpc>
              <a:spcBef>
                <a:spcPts val="600"/>
              </a:spcBef>
              <a:spcAft>
                <a:spcPts val="0"/>
              </a:spcAft>
              <a:buClrTx/>
              <a:buSzTx/>
              <a:buFontTx/>
              <a:buNone/>
              <a:tabLst/>
              <a:defRPr/>
            </a:pPr>
            <a:endParaRPr lang="en-US" b="1" u="none" dirty="0" smtClean="0">
              <a:latin typeface="Fedra Serif B Std Medium" panose="02030705050000020004" pitchFamily="18" charset="0"/>
              <a:ea typeface="Fedra Serif B Std Medium" panose="02030705050000020004" pitchFamily="18" charset="0"/>
            </a:endParaRPr>
          </a:p>
          <a:p>
            <a:pPr marL="171450" marR="0" indent="-171450" algn="l" defTabSz="914400" rtl="0" eaLnBrk="1" fontAlgn="auto" latinLnBrk="0" hangingPunct="1">
              <a:lnSpc>
                <a:spcPct val="130000"/>
              </a:lnSpc>
              <a:spcBef>
                <a:spcPts val="600"/>
              </a:spcBef>
              <a:spcAft>
                <a:spcPts val="0"/>
              </a:spcAft>
              <a:buClrTx/>
              <a:buSzTx/>
              <a:buFont typeface="Arial" panose="020B0604020202020204" pitchFamily="34" charset="0"/>
              <a:buChar char="•"/>
              <a:tabLst/>
              <a:defRPr/>
            </a:pPr>
            <a:r>
              <a:rPr lang="en-US" b="1" u="none" dirty="0" smtClean="0">
                <a:latin typeface="Fedra Serif B Std Medium" panose="02030705050000020004" pitchFamily="18" charset="0"/>
                <a:ea typeface="Fedra Serif B Std Medium" panose="02030705050000020004" pitchFamily="18" charset="0"/>
              </a:rPr>
              <a:t>It is also to contribute to the cost of housing conforms to the payment of the tenant.</a:t>
            </a:r>
          </a:p>
          <a:p>
            <a:pPr marL="0" marR="0" indent="0" algn="l" defTabSz="914400" rtl="0" eaLnBrk="1" fontAlgn="auto" latinLnBrk="0" hangingPunct="1">
              <a:lnSpc>
                <a:spcPct val="130000"/>
              </a:lnSpc>
              <a:spcBef>
                <a:spcPts val="600"/>
              </a:spcBef>
              <a:spcAft>
                <a:spcPts val="0"/>
              </a:spcAft>
              <a:buClrTx/>
              <a:buSzTx/>
              <a:buFontTx/>
              <a:buNone/>
              <a:tabLst/>
              <a:defRPr/>
            </a:pPr>
            <a:endParaRPr lang="en-US" b="1" u="none" dirty="0" smtClean="0">
              <a:latin typeface="Fedra Serif B Std Medium" panose="02030705050000020004" pitchFamily="18" charset="0"/>
              <a:ea typeface="Fedra Serif B Std Medium" panose="02030705050000020004" pitchFamily="18" charset="0"/>
            </a:endParaRPr>
          </a:p>
          <a:p>
            <a:pPr marL="171450" marR="0" indent="-171450" algn="l" defTabSz="914400" rtl="0" eaLnBrk="1" fontAlgn="auto" latinLnBrk="0" hangingPunct="1">
              <a:lnSpc>
                <a:spcPct val="130000"/>
              </a:lnSpc>
              <a:spcBef>
                <a:spcPts val="600"/>
              </a:spcBef>
              <a:spcAft>
                <a:spcPts val="0"/>
              </a:spcAft>
              <a:buClrTx/>
              <a:buSzTx/>
              <a:buFont typeface="Arial" panose="020B0604020202020204" pitchFamily="34" charset="0"/>
              <a:buChar char="•"/>
              <a:tabLst/>
              <a:defRPr/>
            </a:pPr>
            <a:r>
              <a:rPr lang="en-US" b="1" u="none" dirty="0" smtClean="0">
                <a:latin typeface="Fedra Serif B Std Medium" panose="02030705050000020004" pitchFamily="18" charset="0"/>
                <a:ea typeface="Fedra Serif B Std Medium" panose="02030705050000020004" pitchFamily="18" charset="0"/>
              </a:rPr>
              <a:t>To achieve the goal with a special focus on new construction and increasing the number of rental properties.</a:t>
            </a:r>
            <a:endParaRPr lang="is-IS" b="1" u="none" dirty="0" smtClean="0">
              <a:latin typeface="Fedra Serif B Std Medium" panose="02030705050000020004" pitchFamily="18" charset="0"/>
              <a:ea typeface="Fedra Serif B Std Medium" panose="02030705050000020004" pitchFamily="18" charset="0"/>
            </a:endParaRPr>
          </a:p>
          <a:p>
            <a:pPr>
              <a:lnSpc>
                <a:spcPct val="130000"/>
              </a:lnSpc>
              <a:spcBef>
                <a:spcPts val="600"/>
              </a:spcBef>
            </a:pPr>
            <a:endParaRPr lang="is-IS" dirty="0" smtClean="0">
              <a:latin typeface="Fedra Serif B Std Medium" panose="02030705050000020004" pitchFamily="18" charset="0"/>
              <a:ea typeface="Fedra Serif B Std Medium" panose="02030705050000020004" pitchFamily="18" charset="0"/>
            </a:endParaRPr>
          </a:p>
        </p:txBody>
      </p:sp>
      <p:sp>
        <p:nvSpPr>
          <p:cNvPr id="4" name="Slide Number Placeholder 3"/>
          <p:cNvSpPr>
            <a:spLocks noGrp="1"/>
          </p:cNvSpPr>
          <p:nvPr>
            <p:ph type="sldNum" sz="quarter" idx="10"/>
          </p:nvPr>
        </p:nvSpPr>
        <p:spPr/>
        <p:txBody>
          <a:bodyPr/>
          <a:lstStyle/>
          <a:p>
            <a:fld id="{21448D2D-E2EE-D045-860D-CE5DD35342BB}" type="slidenum">
              <a:rPr lang="en-US" smtClean="0"/>
              <a:pPr/>
              <a:t>12</a:t>
            </a:fld>
            <a:endParaRPr lang="en-US"/>
          </a:p>
        </p:txBody>
      </p:sp>
    </p:spTree>
    <p:extLst>
      <p:ext uri="{BB962C8B-B14F-4D97-AF65-F5344CB8AC3E}">
        <p14:creationId xmlns:p14="http://schemas.microsoft.com/office/powerpoint/2010/main" val="740502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30000"/>
              </a:lnSpc>
              <a:spcBef>
                <a:spcPts val="600"/>
              </a:spcBef>
              <a:spcAft>
                <a:spcPts val="0"/>
              </a:spcAft>
              <a:buClrTx/>
              <a:buSzTx/>
              <a:buFontTx/>
              <a:buNone/>
              <a:tabLst/>
              <a:defRPr/>
            </a:pPr>
            <a:r>
              <a:rPr lang="en-US" b="1" u="sng" dirty="0" smtClean="0">
                <a:latin typeface="Fedra Serif B Std Medium" panose="02030705050000020004" pitchFamily="18" charset="0"/>
                <a:ea typeface="Fedra Serif B Std Medium" panose="02030705050000020004" pitchFamily="18" charset="0"/>
              </a:rPr>
              <a:t>The legislation aims to:</a:t>
            </a:r>
          </a:p>
          <a:p>
            <a:pPr marL="171450" marR="0" indent="-171450" algn="l" defTabSz="914400" rtl="0" eaLnBrk="1" fontAlgn="auto" latinLnBrk="0" hangingPunct="1">
              <a:lnSpc>
                <a:spcPct val="130000"/>
              </a:lnSpc>
              <a:spcBef>
                <a:spcPts val="600"/>
              </a:spcBef>
              <a:spcAft>
                <a:spcPts val="0"/>
              </a:spcAft>
              <a:buClrTx/>
              <a:buSzTx/>
              <a:buFont typeface="Arial" panose="020B0604020202020204" pitchFamily="34" charset="0"/>
              <a:buChar char="•"/>
              <a:tabLst/>
              <a:defRPr/>
            </a:pPr>
            <a:r>
              <a:rPr lang="en-US" b="1" u="none" dirty="0" smtClean="0">
                <a:latin typeface="Fedra Serif B Std Medium" panose="02030705050000020004" pitchFamily="18" charset="0"/>
                <a:ea typeface="Fedra Serif B Std Medium" panose="02030705050000020004" pitchFamily="18" charset="0"/>
              </a:rPr>
              <a:t>Improve housing security of low-income families and individuals and youth by increasing access to safe and appropriate residential for rent.</a:t>
            </a:r>
          </a:p>
          <a:p>
            <a:pPr marL="0" marR="0" indent="0" algn="l" defTabSz="914400" rtl="0" eaLnBrk="1" fontAlgn="auto" latinLnBrk="0" hangingPunct="1">
              <a:lnSpc>
                <a:spcPct val="130000"/>
              </a:lnSpc>
              <a:spcBef>
                <a:spcPts val="600"/>
              </a:spcBef>
              <a:spcAft>
                <a:spcPts val="0"/>
              </a:spcAft>
              <a:buClrTx/>
              <a:buSzTx/>
              <a:buFontTx/>
              <a:buNone/>
              <a:tabLst/>
              <a:defRPr/>
            </a:pPr>
            <a:endParaRPr lang="en-US" b="1" u="none" dirty="0" smtClean="0">
              <a:latin typeface="Fedra Serif B Std Medium" panose="02030705050000020004" pitchFamily="18" charset="0"/>
              <a:ea typeface="Fedra Serif B Std Medium" panose="02030705050000020004" pitchFamily="18" charset="0"/>
            </a:endParaRPr>
          </a:p>
          <a:p>
            <a:pPr marL="171450" marR="0" indent="-171450" algn="l" defTabSz="914400" rtl="0" eaLnBrk="1" fontAlgn="auto" latinLnBrk="0" hangingPunct="1">
              <a:lnSpc>
                <a:spcPct val="130000"/>
              </a:lnSpc>
              <a:spcBef>
                <a:spcPts val="600"/>
              </a:spcBef>
              <a:spcAft>
                <a:spcPts val="0"/>
              </a:spcAft>
              <a:buClrTx/>
              <a:buSzTx/>
              <a:buFont typeface="Arial" panose="020B0604020202020204" pitchFamily="34" charset="0"/>
              <a:buChar char="•"/>
              <a:tabLst/>
              <a:defRPr/>
            </a:pPr>
            <a:r>
              <a:rPr lang="en-US" b="1" u="none" dirty="0" smtClean="0">
                <a:latin typeface="Fedra Serif B Std Medium" panose="02030705050000020004" pitchFamily="18" charset="0"/>
                <a:ea typeface="Fedra Serif B Std Medium" panose="02030705050000020004" pitchFamily="18" charset="0"/>
              </a:rPr>
              <a:t>It is also to contribute to the cost of housing conforms to the payment of the tenant.</a:t>
            </a:r>
          </a:p>
          <a:p>
            <a:pPr marL="0" marR="0" indent="0" algn="l" defTabSz="914400" rtl="0" eaLnBrk="1" fontAlgn="auto" latinLnBrk="0" hangingPunct="1">
              <a:lnSpc>
                <a:spcPct val="130000"/>
              </a:lnSpc>
              <a:spcBef>
                <a:spcPts val="600"/>
              </a:spcBef>
              <a:spcAft>
                <a:spcPts val="0"/>
              </a:spcAft>
              <a:buClrTx/>
              <a:buSzTx/>
              <a:buFontTx/>
              <a:buNone/>
              <a:tabLst/>
              <a:defRPr/>
            </a:pPr>
            <a:endParaRPr lang="en-US" b="1" u="none" dirty="0" smtClean="0">
              <a:latin typeface="Fedra Serif B Std Medium" panose="02030705050000020004" pitchFamily="18" charset="0"/>
              <a:ea typeface="Fedra Serif B Std Medium" panose="02030705050000020004" pitchFamily="18" charset="0"/>
            </a:endParaRPr>
          </a:p>
          <a:p>
            <a:pPr marL="171450" marR="0" indent="-171450" algn="l" defTabSz="914400" rtl="0" eaLnBrk="1" fontAlgn="auto" latinLnBrk="0" hangingPunct="1">
              <a:lnSpc>
                <a:spcPct val="130000"/>
              </a:lnSpc>
              <a:spcBef>
                <a:spcPts val="600"/>
              </a:spcBef>
              <a:spcAft>
                <a:spcPts val="0"/>
              </a:spcAft>
              <a:buClrTx/>
              <a:buSzTx/>
              <a:buFont typeface="Arial" panose="020B0604020202020204" pitchFamily="34" charset="0"/>
              <a:buChar char="•"/>
              <a:tabLst/>
              <a:defRPr/>
            </a:pPr>
            <a:r>
              <a:rPr lang="en-US" b="1" u="none" dirty="0" smtClean="0">
                <a:latin typeface="Fedra Serif B Std Medium" panose="02030705050000020004" pitchFamily="18" charset="0"/>
                <a:ea typeface="Fedra Serif B Std Medium" panose="02030705050000020004" pitchFamily="18" charset="0"/>
              </a:rPr>
              <a:t>To achieve the goal with a special focus on new construction and increasing the number of rental properties.</a:t>
            </a:r>
            <a:endParaRPr lang="is-IS" b="1" u="none" dirty="0" smtClean="0">
              <a:latin typeface="Fedra Serif B Std Medium" panose="02030705050000020004" pitchFamily="18" charset="0"/>
              <a:ea typeface="Fedra Serif B Std Medium" panose="02030705050000020004" pitchFamily="18" charset="0"/>
            </a:endParaRPr>
          </a:p>
          <a:p>
            <a:pPr>
              <a:lnSpc>
                <a:spcPct val="130000"/>
              </a:lnSpc>
              <a:spcBef>
                <a:spcPts val="600"/>
              </a:spcBef>
            </a:pPr>
            <a:endParaRPr lang="is-IS" dirty="0" smtClean="0">
              <a:latin typeface="Fedra Serif B Std Medium" panose="02030705050000020004" pitchFamily="18" charset="0"/>
              <a:ea typeface="Fedra Serif B Std Medium" panose="02030705050000020004" pitchFamily="18" charset="0"/>
            </a:endParaRPr>
          </a:p>
        </p:txBody>
      </p:sp>
      <p:sp>
        <p:nvSpPr>
          <p:cNvPr id="4" name="Slide Number Placeholder 3"/>
          <p:cNvSpPr>
            <a:spLocks noGrp="1"/>
          </p:cNvSpPr>
          <p:nvPr>
            <p:ph type="sldNum" sz="quarter" idx="10"/>
          </p:nvPr>
        </p:nvSpPr>
        <p:spPr/>
        <p:txBody>
          <a:bodyPr/>
          <a:lstStyle/>
          <a:p>
            <a:fld id="{21448D2D-E2EE-D045-860D-CE5DD35342BB}" type="slidenum">
              <a:rPr lang="en-US" smtClean="0"/>
              <a:pPr/>
              <a:t>13</a:t>
            </a:fld>
            <a:endParaRPr lang="en-US"/>
          </a:p>
        </p:txBody>
      </p:sp>
    </p:spTree>
    <p:extLst>
      <p:ext uri="{BB962C8B-B14F-4D97-AF65-F5344CB8AC3E}">
        <p14:creationId xmlns:p14="http://schemas.microsoft.com/office/powerpoint/2010/main" val="4031919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30000"/>
              </a:lnSpc>
              <a:spcBef>
                <a:spcPts val="600"/>
              </a:spcBef>
              <a:spcAft>
                <a:spcPts val="0"/>
              </a:spcAft>
              <a:buClrTx/>
              <a:buSzTx/>
              <a:buFontTx/>
              <a:buNone/>
              <a:tabLst/>
              <a:defRPr/>
            </a:pPr>
            <a:r>
              <a:rPr lang="en-US" b="1" u="sng" dirty="0" smtClean="0">
                <a:latin typeface="Fedra Serif B Std Medium" panose="02030705050000020004" pitchFamily="18" charset="0"/>
                <a:ea typeface="Fedra Serif B Std Medium" panose="02030705050000020004" pitchFamily="18" charset="0"/>
              </a:rPr>
              <a:t>Act is based, among other things the government announced on 28 May 2015 which, inter alia, discusses the increase in cost-effective and low-cost housing to ensure low-income families rented long term, emphasis will be placed on the flats of moderate size.</a:t>
            </a:r>
          </a:p>
          <a:p>
            <a:pPr marL="0" marR="0" indent="0" algn="l" defTabSz="914400" rtl="0" eaLnBrk="1" fontAlgn="auto" latinLnBrk="0" hangingPunct="1">
              <a:lnSpc>
                <a:spcPct val="130000"/>
              </a:lnSpc>
              <a:spcBef>
                <a:spcPts val="600"/>
              </a:spcBef>
              <a:spcAft>
                <a:spcPts val="0"/>
              </a:spcAft>
              <a:buClrTx/>
              <a:buSzTx/>
              <a:buFontTx/>
              <a:buNone/>
              <a:tabLst/>
              <a:defRPr/>
            </a:pPr>
            <a:endParaRPr lang="en-US" b="1" u="sng" dirty="0" smtClean="0">
              <a:latin typeface="Fedra Serif B Std Medium" panose="02030705050000020004" pitchFamily="18" charset="0"/>
              <a:ea typeface="Fedra Serif B Std Medium" panose="02030705050000020004" pitchFamily="18" charset="0"/>
            </a:endParaRPr>
          </a:p>
          <a:p>
            <a:pPr marL="0" marR="0" indent="0" algn="l" defTabSz="914400" rtl="0" eaLnBrk="1" fontAlgn="auto" latinLnBrk="0" hangingPunct="1">
              <a:lnSpc>
                <a:spcPct val="130000"/>
              </a:lnSpc>
              <a:spcBef>
                <a:spcPts val="600"/>
              </a:spcBef>
              <a:spcAft>
                <a:spcPts val="0"/>
              </a:spcAft>
              <a:buClrTx/>
              <a:buSzTx/>
              <a:buFontTx/>
              <a:buNone/>
              <a:tabLst/>
              <a:defRPr/>
            </a:pPr>
            <a:r>
              <a:rPr lang="en-US" b="1" u="sng" dirty="0" smtClean="0">
                <a:latin typeface="Fedra Serif B Std Medium" panose="02030705050000020004" pitchFamily="18" charset="0"/>
                <a:ea typeface="Fedra Serif B Std Medium" panose="02030705050000020004" pitchFamily="18" charset="0"/>
              </a:rPr>
              <a:t>The legislation aims to:</a:t>
            </a:r>
          </a:p>
          <a:p>
            <a:pPr marL="0" marR="0" indent="0" algn="l" defTabSz="914400" rtl="0" eaLnBrk="1" fontAlgn="auto" latinLnBrk="0" hangingPunct="1">
              <a:lnSpc>
                <a:spcPct val="130000"/>
              </a:lnSpc>
              <a:spcBef>
                <a:spcPts val="600"/>
              </a:spcBef>
              <a:spcAft>
                <a:spcPts val="0"/>
              </a:spcAft>
              <a:buClrTx/>
              <a:buSzTx/>
              <a:buFontTx/>
              <a:buNone/>
              <a:tabLst/>
              <a:defRPr/>
            </a:pPr>
            <a:r>
              <a:rPr lang="en-US" b="1" u="sng" dirty="0" smtClean="0">
                <a:latin typeface="Fedra Serif B Std Medium" panose="02030705050000020004" pitchFamily="18" charset="0"/>
                <a:ea typeface="Fedra Serif B Std Medium" panose="02030705050000020004" pitchFamily="18" charset="0"/>
              </a:rPr>
              <a:t>improve housing security of low-income families and individuals and youth by increasing access to safe and appropriate residential for rent.</a:t>
            </a:r>
          </a:p>
          <a:p>
            <a:pPr marL="0" marR="0" indent="0" algn="l" defTabSz="914400" rtl="0" eaLnBrk="1" fontAlgn="auto" latinLnBrk="0" hangingPunct="1">
              <a:lnSpc>
                <a:spcPct val="130000"/>
              </a:lnSpc>
              <a:spcBef>
                <a:spcPts val="600"/>
              </a:spcBef>
              <a:spcAft>
                <a:spcPts val="0"/>
              </a:spcAft>
              <a:buClrTx/>
              <a:buSzTx/>
              <a:buFontTx/>
              <a:buNone/>
              <a:tabLst/>
              <a:defRPr/>
            </a:pPr>
            <a:endParaRPr lang="en-US" b="1" u="sng" dirty="0" smtClean="0">
              <a:latin typeface="Fedra Serif B Std Medium" panose="02030705050000020004" pitchFamily="18" charset="0"/>
              <a:ea typeface="Fedra Serif B Std Medium" panose="02030705050000020004" pitchFamily="18" charset="0"/>
            </a:endParaRPr>
          </a:p>
          <a:p>
            <a:pPr marL="0" marR="0" indent="0" algn="l" defTabSz="914400" rtl="0" eaLnBrk="1" fontAlgn="auto" latinLnBrk="0" hangingPunct="1">
              <a:lnSpc>
                <a:spcPct val="130000"/>
              </a:lnSpc>
              <a:spcBef>
                <a:spcPts val="600"/>
              </a:spcBef>
              <a:spcAft>
                <a:spcPts val="0"/>
              </a:spcAft>
              <a:buClrTx/>
              <a:buSzTx/>
              <a:buFontTx/>
              <a:buNone/>
              <a:tabLst/>
              <a:defRPr/>
            </a:pPr>
            <a:r>
              <a:rPr lang="en-US" b="1" u="sng" dirty="0" smtClean="0">
                <a:latin typeface="Fedra Serif B Std Medium" panose="02030705050000020004" pitchFamily="18" charset="0"/>
                <a:ea typeface="Fedra Serif B Std Medium" panose="02030705050000020004" pitchFamily="18" charset="0"/>
              </a:rPr>
              <a:t>It is also to contribute to the cost of housing conforms to the payment of the tenant.</a:t>
            </a:r>
          </a:p>
          <a:p>
            <a:pPr marL="0" marR="0" indent="0" algn="l" defTabSz="914400" rtl="0" eaLnBrk="1" fontAlgn="auto" latinLnBrk="0" hangingPunct="1">
              <a:lnSpc>
                <a:spcPct val="130000"/>
              </a:lnSpc>
              <a:spcBef>
                <a:spcPts val="600"/>
              </a:spcBef>
              <a:spcAft>
                <a:spcPts val="0"/>
              </a:spcAft>
              <a:buClrTx/>
              <a:buSzTx/>
              <a:buFontTx/>
              <a:buNone/>
              <a:tabLst/>
              <a:defRPr/>
            </a:pPr>
            <a:endParaRPr lang="en-US" b="1" u="sng" dirty="0" smtClean="0">
              <a:latin typeface="Fedra Serif B Std Medium" panose="02030705050000020004" pitchFamily="18" charset="0"/>
              <a:ea typeface="Fedra Serif B Std Medium" panose="02030705050000020004" pitchFamily="18" charset="0"/>
            </a:endParaRPr>
          </a:p>
          <a:p>
            <a:pPr marL="0" marR="0" indent="0" algn="l" defTabSz="914400" rtl="0" eaLnBrk="1" fontAlgn="auto" latinLnBrk="0" hangingPunct="1">
              <a:lnSpc>
                <a:spcPct val="130000"/>
              </a:lnSpc>
              <a:spcBef>
                <a:spcPts val="600"/>
              </a:spcBef>
              <a:spcAft>
                <a:spcPts val="0"/>
              </a:spcAft>
              <a:buClrTx/>
              <a:buSzTx/>
              <a:buFontTx/>
              <a:buNone/>
              <a:tabLst/>
              <a:defRPr/>
            </a:pPr>
            <a:r>
              <a:rPr lang="en-US" b="1" u="sng" dirty="0" smtClean="0">
                <a:latin typeface="Fedra Serif B Std Medium" panose="02030705050000020004" pitchFamily="18" charset="0"/>
                <a:ea typeface="Fedra Serif B Std Medium" panose="02030705050000020004" pitchFamily="18" charset="0"/>
              </a:rPr>
              <a:t>To achieve the goal with a special focus on new construction and increasing the number of rental properties.</a:t>
            </a:r>
            <a:endParaRPr lang="is-IS" b="1" u="sng" dirty="0" smtClean="0">
              <a:latin typeface="Fedra Serif B Std Medium" panose="02030705050000020004" pitchFamily="18" charset="0"/>
              <a:ea typeface="Fedra Serif B Std Medium" panose="02030705050000020004" pitchFamily="18" charset="0"/>
            </a:endParaRPr>
          </a:p>
          <a:p>
            <a:pPr>
              <a:lnSpc>
                <a:spcPct val="130000"/>
              </a:lnSpc>
              <a:spcBef>
                <a:spcPts val="600"/>
              </a:spcBef>
            </a:pPr>
            <a:endParaRPr lang="is-IS" dirty="0" smtClean="0">
              <a:latin typeface="Fedra Serif B Std Medium" panose="02030705050000020004" pitchFamily="18" charset="0"/>
              <a:ea typeface="Fedra Serif B Std Medium" panose="02030705050000020004" pitchFamily="18" charset="0"/>
            </a:endParaRPr>
          </a:p>
        </p:txBody>
      </p:sp>
      <p:sp>
        <p:nvSpPr>
          <p:cNvPr id="4" name="Slide Number Placeholder 3"/>
          <p:cNvSpPr>
            <a:spLocks noGrp="1"/>
          </p:cNvSpPr>
          <p:nvPr>
            <p:ph type="sldNum" sz="quarter" idx="10"/>
          </p:nvPr>
        </p:nvSpPr>
        <p:spPr/>
        <p:txBody>
          <a:bodyPr/>
          <a:lstStyle/>
          <a:p>
            <a:fld id="{21448D2D-E2EE-D045-860D-CE5DD35342BB}" type="slidenum">
              <a:rPr lang="en-US" smtClean="0"/>
              <a:pPr/>
              <a:t>14</a:t>
            </a:fld>
            <a:endParaRPr lang="en-US"/>
          </a:p>
        </p:txBody>
      </p:sp>
    </p:spTree>
    <p:extLst>
      <p:ext uri="{BB962C8B-B14F-4D97-AF65-F5344CB8AC3E}">
        <p14:creationId xmlns:p14="http://schemas.microsoft.com/office/powerpoint/2010/main" val="959914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spcBef>
                <a:spcPts val="600"/>
              </a:spcBef>
            </a:pPr>
            <a:r>
              <a:rPr lang="en-US" dirty="0" smtClean="0">
                <a:latin typeface="Fedra Serif B Std Medium" panose="02030705050000020004" pitchFamily="18" charset="0"/>
                <a:ea typeface="Fedra Serif B Std Medium" panose="02030705050000020004" pitchFamily="18" charset="0"/>
              </a:rPr>
              <a:t>Act is based, among other things the government announced on 28 May 2015 which, inter alia, discusses the increase in cost-effective and low-cost housing to ensure low-income families rented long term, emphasis will be placed on the flats of moderate size.</a:t>
            </a:r>
          </a:p>
          <a:p>
            <a:pPr>
              <a:lnSpc>
                <a:spcPct val="130000"/>
              </a:lnSpc>
              <a:spcBef>
                <a:spcPts val="600"/>
              </a:spcBef>
            </a:pPr>
            <a:endParaRPr lang="en-US" dirty="0" smtClean="0">
              <a:latin typeface="Fedra Serif B Std Medium" panose="02030705050000020004" pitchFamily="18" charset="0"/>
              <a:ea typeface="Fedra Serif B Std Medium" panose="02030705050000020004" pitchFamily="18" charset="0"/>
            </a:endParaRPr>
          </a:p>
          <a:p>
            <a:pPr>
              <a:lnSpc>
                <a:spcPct val="130000"/>
              </a:lnSpc>
              <a:spcBef>
                <a:spcPts val="600"/>
              </a:spcBef>
            </a:pPr>
            <a:r>
              <a:rPr lang="en-US" dirty="0" smtClean="0">
                <a:latin typeface="Fedra Serif B Std Medium" panose="02030705050000020004" pitchFamily="18" charset="0"/>
                <a:ea typeface="Fedra Serif B Std Medium" panose="02030705050000020004" pitchFamily="18" charset="0"/>
              </a:rPr>
              <a:t>The legislation aims to:</a:t>
            </a:r>
          </a:p>
          <a:p>
            <a:pPr>
              <a:lnSpc>
                <a:spcPct val="130000"/>
              </a:lnSpc>
              <a:spcBef>
                <a:spcPts val="600"/>
              </a:spcBef>
            </a:pPr>
            <a:r>
              <a:rPr lang="en-US" dirty="0" smtClean="0">
                <a:latin typeface="Fedra Serif B Std Medium" panose="02030705050000020004" pitchFamily="18" charset="0"/>
                <a:ea typeface="Fedra Serif B Std Medium" panose="02030705050000020004" pitchFamily="18" charset="0"/>
              </a:rPr>
              <a:t>improve housing security of low-income families and individuals and youth by increasing access to safe and appropriate residential for rent.</a:t>
            </a:r>
          </a:p>
          <a:p>
            <a:pPr>
              <a:lnSpc>
                <a:spcPct val="130000"/>
              </a:lnSpc>
              <a:spcBef>
                <a:spcPts val="600"/>
              </a:spcBef>
            </a:pPr>
            <a:endParaRPr lang="en-US" dirty="0" smtClean="0">
              <a:latin typeface="Fedra Serif B Std Medium" panose="02030705050000020004" pitchFamily="18" charset="0"/>
              <a:ea typeface="Fedra Serif B Std Medium" panose="02030705050000020004" pitchFamily="18" charset="0"/>
            </a:endParaRPr>
          </a:p>
          <a:p>
            <a:pPr>
              <a:lnSpc>
                <a:spcPct val="130000"/>
              </a:lnSpc>
              <a:spcBef>
                <a:spcPts val="600"/>
              </a:spcBef>
            </a:pPr>
            <a:r>
              <a:rPr lang="en-US" dirty="0" smtClean="0">
                <a:latin typeface="Fedra Serif B Std Medium" panose="02030705050000020004" pitchFamily="18" charset="0"/>
                <a:ea typeface="Fedra Serif B Std Medium" panose="02030705050000020004" pitchFamily="18" charset="0"/>
              </a:rPr>
              <a:t>It is also to contribute to the cost of housing conforms to the payment of the tenant.</a:t>
            </a:r>
          </a:p>
          <a:p>
            <a:pPr>
              <a:lnSpc>
                <a:spcPct val="130000"/>
              </a:lnSpc>
              <a:spcBef>
                <a:spcPts val="600"/>
              </a:spcBef>
            </a:pPr>
            <a:endParaRPr lang="en-US" dirty="0" smtClean="0">
              <a:latin typeface="Fedra Serif B Std Medium" panose="02030705050000020004" pitchFamily="18" charset="0"/>
              <a:ea typeface="Fedra Serif B Std Medium" panose="02030705050000020004" pitchFamily="18" charset="0"/>
            </a:endParaRPr>
          </a:p>
          <a:p>
            <a:pPr>
              <a:lnSpc>
                <a:spcPct val="130000"/>
              </a:lnSpc>
              <a:spcBef>
                <a:spcPts val="600"/>
              </a:spcBef>
            </a:pPr>
            <a:r>
              <a:rPr lang="en-US" dirty="0" smtClean="0">
                <a:latin typeface="Fedra Serif B Std Medium" panose="02030705050000020004" pitchFamily="18" charset="0"/>
                <a:ea typeface="Fedra Serif B Std Medium" panose="02030705050000020004" pitchFamily="18" charset="0"/>
              </a:rPr>
              <a:t>To achieve the goal with a special focus on new construction and increasing the number of rental properties.</a:t>
            </a:r>
            <a:endParaRPr lang="is-IS" dirty="0" smtClean="0">
              <a:latin typeface="Fedra Serif B Std Medium" panose="02030705050000020004" pitchFamily="18" charset="0"/>
              <a:ea typeface="Fedra Serif B Std Medium" panose="02030705050000020004" pitchFamily="18" charset="0"/>
            </a:endParaRPr>
          </a:p>
        </p:txBody>
      </p:sp>
      <p:sp>
        <p:nvSpPr>
          <p:cNvPr id="4" name="Slide Number Placeholder 3"/>
          <p:cNvSpPr>
            <a:spLocks noGrp="1"/>
          </p:cNvSpPr>
          <p:nvPr>
            <p:ph type="sldNum" sz="quarter" idx="10"/>
          </p:nvPr>
        </p:nvSpPr>
        <p:spPr/>
        <p:txBody>
          <a:bodyPr/>
          <a:lstStyle/>
          <a:p>
            <a:fld id="{21448D2D-E2EE-D045-860D-CE5DD35342BB}" type="slidenum">
              <a:rPr lang="en-US" smtClean="0"/>
              <a:pPr/>
              <a:t>15</a:t>
            </a:fld>
            <a:endParaRPr lang="en-US"/>
          </a:p>
        </p:txBody>
      </p:sp>
    </p:spTree>
    <p:extLst>
      <p:ext uri="{BB962C8B-B14F-4D97-AF65-F5344CB8AC3E}">
        <p14:creationId xmlns:p14="http://schemas.microsoft.com/office/powerpoint/2010/main" val="3731096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initial law intended tenants in the two lowest income quintile</a:t>
            </a:r>
            <a:r>
              <a:rPr lang="en-US" b="1" baseline="0" dirty="0" smtClean="0"/>
              <a:t> </a:t>
            </a:r>
            <a:r>
              <a:rPr lang="en-US" b="1" dirty="0" smtClean="0"/>
              <a:t>and will be applicable to a diverse group of people</a:t>
            </a:r>
            <a:endParaRPr lang="is-IS" b="1" dirty="0" smtClean="0"/>
          </a:p>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pPr/>
              <a:t>16</a:t>
            </a:fld>
            <a:endParaRPr lang="en-US"/>
          </a:p>
        </p:txBody>
      </p:sp>
    </p:spTree>
    <p:extLst>
      <p:ext uri="{BB962C8B-B14F-4D97-AF65-F5344CB8AC3E}">
        <p14:creationId xmlns:p14="http://schemas.microsoft.com/office/powerpoint/2010/main" val="1440019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noProof="0" dirty="0" smtClean="0">
                <a:solidFill>
                  <a:schemeClr val="tx1"/>
                </a:solidFill>
                <a:effectLst/>
                <a:latin typeface="+mn-lt"/>
                <a:ea typeface="+mn-ea"/>
                <a:cs typeface="+mn-cs"/>
              </a:rPr>
              <a:t/>
            </a:r>
            <a:br>
              <a:rPr lang="en-US" sz="1200" b="1" kern="1200" noProof="0" dirty="0" smtClean="0">
                <a:solidFill>
                  <a:schemeClr val="tx1"/>
                </a:solidFill>
                <a:effectLst/>
                <a:latin typeface="+mn-lt"/>
                <a:ea typeface="+mn-ea"/>
                <a:cs typeface="+mn-cs"/>
              </a:rPr>
            </a:br>
            <a:r>
              <a:rPr lang="en-US" sz="1200" b="1" kern="1200" noProof="0" dirty="0" smtClean="0">
                <a:solidFill>
                  <a:schemeClr val="tx1"/>
                </a:solidFill>
                <a:effectLst/>
                <a:latin typeface="+mn-lt"/>
                <a:ea typeface="+mn-ea"/>
                <a:cs typeface="+mn-cs"/>
              </a:rPr>
              <a:t>The state contribution can amount to 18% of the purchase price of the apartment and can take the form of direct inputs or interest subsidy. If the initial contribution is in the form of direct contributions paid out in two installments upon approval first and then to a rented apartment. ?? The state's contribution is in the form of equity and local contributions may take the form of the allocation of</a:t>
            </a:r>
            <a:r>
              <a:rPr lang="en-US" sz="1200" b="1" kern="1200" baseline="0" noProof="0" dirty="0" smtClean="0">
                <a:solidFill>
                  <a:schemeClr val="tx1"/>
                </a:solidFill>
                <a:effectLst/>
                <a:latin typeface="+mn-lt"/>
                <a:ea typeface="+mn-ea"/>
                <a:cs typeface="+mn-cs"/>
              </a:rPr>
              <a:t> plots </a:t>
            </a:r>
            <a:r>
              <a:rPr lang="en-US" sz="1200" b="1" kern="1200" noProof="0" dirty="0" smtClean="0">
                <a:solidFill>
                  <a:schemeClr val="tx1"/>
                </a:solidFill>
                <a:effectLst/>
                <a:latin typeface="+mn-lt"/>
                <a:ea typeface="+mn-ea"/>
                <a:cs typeface="+mn-cs"/>
              </a:rPr>
              <a:t>and abolishment of tariffs. One of the conditions for the granting of endowment capital is that the applicant has already received an initial contribution approved by the municipality where the apartment is located apply.</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Additional contributions for state and local governments can be 10% combined on the basis of market failure, 6% from the state and 4% from the municipality.</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The state also provides an additional 4% contributions to students and the disabled.</a:t>
            </a:r>
          </a:p>
          <a:p>
            <a:pPr lvl="0"/>
            <a:endParaRPr lang="is-IS" sz="1200" kern="1200" dirty="0" smtClean="0">
              <a:solidFill>
                <a:schemeClr val="tx1"/>
              </a:solidFill>
              <a:effectLst/>
              <a:latin typeface="+mn-lt"/>
              <a:ea typeface="+mn-ea"/>
              <a:cs typeface="+mn-cs"/>
            </a:endParaRPr>
          </a:p>
          <a:p>
            <a:pPr lvl="0"/>
            <a:endParaRPr lang="is-IS" sz="1200" kern="1200" dirty="0" smtClean="0">
              <a:solidFill>
                <a:schemeClr val="tx1"/>
              </a:solidFill>
              <a:effectLst/>
              <a:latin typeface="+mn-lt"/>
              <a:ea typeface="+mn-ea"/>
              <a:cs typeface="+mn-cs"/>
            </a:endParaRPr>
          </a:p>
          <a:p>
            <a:pPr lvl="0"/>
            <a:endParaRPr lang="is-IS" sz="1200" kern="1200" dirty="0" smtClean="0">
              <a:solidFill>
                <a:schemeClr val="tx1"/>
              </a:solidFill>
              <a:effectLst/>
              <a:latin typeface="+mn-lt"/>
              <a:ea typeface="+mn-ea"/>
              <a:cs typeface="+mn-cs"/>
            </a:endParaRPr>
          </a:p>
          <a:p>
            <a:pPr lvl="0"/>
            <a:endParaRPr lang="is-IS" sz="1200" kern="1200" dirty="0" smtClean="0">
              <a:solidFill>
                <a:schemeClr val="tx1"/>
              </a:solidFill>
              <a:effectLst/>
              <a:latin typeface="+mn-lt"/>
              <a:ea typeface="+mn-ea"/>
              <a:cs typeface="+mn-cs"/>
            </a:endParaRPr>
          </a:p>
          <a:p>
            <a:pPr lvl="0"/>
            <a:endParaRPr lang="is-IS" sz="1200" kern="1200" dirty="0" smtClean="0">
              <a:solidFill>
                <a:schemeClr val="tx1"/>
              </a:solidFill>
              <a:effectLst/>
              <a:latin typeface="+mn-lt"/>
              <a:ea typeface="+mn-ea"/>
              <a:cs typeface="+mn-cs"/>
            </a:endParaRPr>
          </a:p>
          <a:p>
            <a:pPr lvl="0"/>
            <a:endParaRPr lang="is-IS" sz="1200" kern="1200" dirty="0" smtClean="0">
              <a:solidFill>
                <a:schemeClr val="tx1"/>
              </a:solidFill>
              <a:effectLst/>
              <a:latin typeface="+mn-lt"/>
              <a:ea typeface="+mn-ea"/>
              <a:cs typeface="+mn-cs"/>
            </a:endParaRPr>
          </a:p>
          <a:p>
            <a:pPr>
              <a:lnSpc>
                <a:spcPct val="130000"/>
              </a:lnSpc>
              <a:spcBef>
                <a:spcPts val="600"/>
              </a:spcBef>
            </a:pPr>
            <a:endParaRPr lang="is-IS" dirty="0" smtClean="0">
              <a:latin typeface="Fedra Serif B Std Medium" panose="02030705050000020004" pitchFamily="18" charset="0"/>
              <a:ea typeface="Fedra Serif B Std Medium" panose="02030705050000020004" pitchFamily="18" charset="0"/>
            </a:endParaRPr>
          </a:p>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17</a:t>
            </a:fld>
            <a:endParaRPr lang="en-US"/>
          </a:p>
        </p:txBody>
      </p:sp>
    </p:spTree>
    <p:extLst>
      <p:ext uri="{BB962C8B-B14F-4D97-AF65-F5344CB8AC3E}">
        <p14:creationId xmlns:p14="http://schemas.microsoft.com/office/powerpoint/2010/main" val="816969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government has set targets for the development of 2,300 new rental homes in the next four years with the 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parallel with this project the HFF (in collaboration</a:t>
            </a:r>
            <a:r>
              <a:rPr lang="en-US" sz="1200" kern="1200" baseline="0" dirty="0" smtClean="0">
                <a:solidFill>
                  <a:schemeClr val="tx1"/>
                </a:solidFill>
                <a:effectLst/>
                <a:latin typeface="+mn-lt"/>
                <a:ea typeface="+mn-ea"/>
                <a:cs typeface="+mn-cs"/>
              </a:rPr>
              <a:t> with the Icelandic Association of Local Authorities)  are helping the </a:t>
            </a:r>
            <a:r>
              <a:rPr lang="en-US" sz="1200" kern="1200" dirty="0" smtClean="0">
                <a:solidFill>
                  <a:schemeClr val="tx1"/>
                </a:solidFill>
                <a:effectLst/>
                <a:latin typeface="+mn-lt"/>
                <a:ea typeface="+mn-ea"/>
                <a:cs typeface="+mn-cs"/>
              </a:rPr>
              <a:t>local governments with detailed housing plans decision on the further development of the system will in future take account of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call for an immediate application in September dismissing the 2016 strain contributions to 385 new rental apartments in the first allocation at year-end and 123 in the second allocation.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goal is to reach the building the most cost apartments for the resources that we are proposed.</a:t>
            </a:r>
            <a:endParaRPr lang="is-I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dirty="0" smtClean="0">
              <a:solidFill>
                <a:schemeClr val="tx1"/>
              </a:solidFill>
              <a:effectLst/>
              <a:latin typeface="+mn-lt"/>
              <a:ea typeface="+mn-ea"/>
              <a:cs typeface="+mn-cs"/>
            </a:endParaRPr>
          </a:p>
          <a:p>
            <a:endParaRPr lang="is-IS" dirty="0" smtClean="0"/>
          </a:p>
          <a:p>
            <a:endParaRPr lang="is-IS" dirty="0" smtClean="0"/>
          </a:p>
          <a:p>
            <a:endParaRPr lang="is-IS" dirty="0" smtClean="0"/>
          </a:p>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18</a:t>
            </a:fld>
            <a:endParaRPr lang="en-US"/>
          </a:p>
        </p:txBody>
      </p:sp>
    </p:spTree>
    <p:extLst>
      <p:ext uri="{BB962C8B-B14F-4D97-AF65-F5344CB8AC3E}">
        <p14:creationId xmlns:p14="http://schemas.microsoft.com/office/powerpoint/2010/main" val="1208667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smtClean="0"/>
          </a:p>
          <a:p>
            <a:endParaRPr lang="is-IS" dirty="0" smtClean="0"/>
          </a:p>
          <a:p>
            <a:endParaRPr lang="is-IS" dirty="0" smtClean="0"/>
          </a:p>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19</a:t>
            </a:fld>
            <a:endParaRPr lang="en-US"/>
          </a:p>
        </p:txBody>
      </p:sp>
    </p:spTree>
    <p:extLst>
      <p:ext uri="{BB962C8B-B14F-4D97-AF65-F5344CB8AC3E}">
        <p14:creationId xmlns:p14="http://schemas.microsoft.com/office/powerpoint/2010/main" val="2357223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448D2D-E2EE-D045-860D-CE5DD35342BB}" type="slidenum">
              <a:rPr lang="en-US" smtClean="0"/>
              <a:t>2</a:t>
            </a:fld>
            <a:endParaRPr lang="en-US"/>
          </a:p>
        </p:txBody>
      </p:sp>
    </p:spTree>
    <p:extLst>
      <p:ext uri="{BB962C8B-B14F-4D97-AF65-F5344CB8AC3E}">
        <p14:creationId xmlns:p14="http://schemas.microsoft.com/office/powerpoint/2010/main" val="4185347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forces that contribute to a reduction in the rent are:</a:t>
            </a:r>
          </a:p>
          <a:p>
            <a:endParaRPr lang="en-US" dirty="0" smtClean="0"/>
          </a:p>
          <a:p>
            <a:r>
              <a:rPr lang="en-US" dirty="0" smtClean="0"/>
              <a:t>- Only need to finance 56-70% of initial cost residential based with initial contributions</a:t>
            </a:r>
          </a:p>
          <a:p>
            <a:r>
              <a:rPr lang="en-US" dirty="0" smtClean="0"/>
              <a:t>- The focus is on cost-effective design in order to reduce construction costs.</a:t>
            </a:r>
          </a:p>
          <a:p>
            <a:r>
              <a:rPr lang="en-US" dirty="0" smtClean="0"/>
              <a:t>- Independent Housing is tax freedom</a:t>
            </a:r>
          </a:p>
          <a:p>
            <a:endParaRPr lang="en-US" dirty="0" smtClean="0"/>
          </a:p>
          <a:p>
            <a:r>
              <a:rPr lang="en-US" dirty="0" smtClean="0"/>
              <a:t>- The requirements of the building regulations pertaining to facilitate the construction of small apartments and chalets</a:t>
            </a:r>
          </a:p>
          <a:p>
            <a:r>
              <a:rPr lang="en-US" dirty="0" smtClean="0"/>
              <a:t>- housing have been upgraded to support rent. - effective 1 January 2017. (Increase housing benefits from 22 thousand to 31-54 thousand.)</a:t>
            </a:r>
            <a:endParaRPr lang="is-IS" dirty="0" smtClean="0"/>
          </a:p>
          <a:p>
            <a:endParaRPr lang="is-IS" dirty="0" smtClean="0"/>
          </a:p>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20</a:t>
            </a:fld>
            <a:endParaRPr lang="en-US"/>
          </a:p>
        </p:txBody>
      </p:sp>
    </p:spTree>
    <p:extLst>
      <p:ext uri="{BB962C8B-B14F-4D97-AF65-F5344CB8AC3E}">
        <p14:creationId xmlns:p14="http://schemas.microsoft.com/office/powerpoint/2010/main" val="463334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areas where market failure exists and general lease is low people ask themselves - how to bridge the gap between market rents and low rent to cover construction costs.</a:t>
            </a:r>
          </a:p>
          <a:p>
            <a:endParaRPr lang="en-US" baseline="0" dirty="0" smtClean="0"/>
          </a:p>
          <a:p>
            <a:r>
              <a:rPr lang="en-US" baseline="0" dirty="0" smtClean="0"/>
              <a:t>In areas where there is market failure can initial contribution of state and local reach 40%. That means you only need to finance 60% of the stock value of the building at the beginning.</a:t>
            </a:r>
            <a:endParaRPr lang="is-IS" baseline="0" dirty="0"/>
          </a:p>
          <a:p>
            <a:endParaRPr lang="is-IS" baseline="0" dirty="0" smtClean="0"/>
          </a:p>
        </p:txBody>
      </p:sp>
      <p:sp>
        <p:nvSpPr>
          <p:cNvPr id="4" name="Slide Number Placeholder 3"/>
          <p:cNvSpPr>
            <a:spLocks noGrp="1"/>
          </p:cNvSpPr>
          <p:nvPr>
            <p:ph type="sldNum" sz="quarter" idx="10"/>
          </p:nvPr>
        </p:nvSpPr>
        <p:spPr/>
        <p:txBody>
          <a:bodyPr/>
          <a:lstStyle/>
          <a:p>
            <a:fld id="{21448D2D-E2EE-D045-860D-CE5DD35342BB}" type="slidenum">
              <a:rPr lang="en-US" smtClean="0"/>
              <a:pPr/>
              <a:t>21</a:t>
            </a:fld>
            <a:endParaRPr lang="en-US"/>
          </a:p>
        </p:txBody>
      </p:sp>
    </p:spTree>
    <p:extLst>
      <p:ext uri="{BB962C8B-B14F-4D97-AF65-F5344CB8AC3E}">
        <p14:creationId xmlns:p14="http://schemas.microsoft.com/office/powerpoint/2010/main" val="1647282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baseline="0" dirty="0"/>
          </a:p>
          <a:p>
            <a:r>
              <a:rPr lang="en-US" baseline="0" dirty="0" smtClean="0"/>
              <a:t>Where there is market failure candidates can get 40% of the building cost in loan grants</a:t>
            </a:r>
          </a:p>
          <a:p>
            <a:endParaRPr lang="en-US" baseline="0" dirty="0" smtClean="0"/>
          </a:p>
          <a:p>
            <a:r>
              <a:rPr lang="en-US" baseline="0" dirty="0" smtClean="0"/>
              <a:t>When loans have been repaid and the repayment Anna initial contribution of refund due to 34% of the property value of a property.</a:t>
            </a:r>
          </a:p>
          <a:p>
            <a:endParaRPr lang="en-US" baseline="0" dirty="0" smtClean="0"/>
          </a:p>
          <a:p>
            <a:r>
              <a:rPr lang="en-US" baseline="0" dirty="0" smtClean="0"/>
              <a:t>Additional Contributions state granted because of market failure are not recoverable. The state will require repayment of 18% initial contribution and its local governments decide individually whether they will demand a refund of their contributions strain.</a:t>
            </a:r>
            <a:endParaRPr lang="is-IS" baseline="0" dirty="0" smtClean="0"/>
          </a:p>
        </p:txBody>
      </p:sp>
      <p:sp>
        <p:nvSpPr>
          <p:cNvPr id="4" name="Slide Number Placeholder 3"/>
          <p:cNvSpPr>
            <a:spLocks noGrp="1"/>
          </p:cNvSpPr>
          <p:nvPr>
            <p:ph type="sldNum" sz="quarter" idx="10"/>
          </p:nvPr>
        </p:nvSpPr>
        <p:spPr/>
        <p:txBody>
          <a:bodyPr/>
          <a:lstStyle/>
          <a:p>
            <a:fld id="{21448D2D-E2EE-D045-860D-CE5DD35342BB}" type="slidenum">
              <a:rPr lang="en-US" smtClean="0"/>
              <a:pPr/>
              <a:t>22</a:t>
            </a:fld>
            <a:endParaRPr lang="en-US"/>
          </a:p>
        </p:txBody>
      </p:sp>
    </p:spTree>
    <p:extLst>
      <p:ext uri="{BB962C8B-B14F-4D97-AF65-F5344CB8AC3E}">
        <p14:creationId xmlns:p14="http://schemas.microsoft.com/office/powerpoint/2010/main" val="649345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F916942D-1C9C-486D-BCC2-2AB33BA355B3}" type="slidenum">
              <a:rPr lang="is-IS" smtClean="0"/>
              <a:t>23</a:t>
            </a:fld>
            <a:endParaRPr lang="is-IS"/>
          </a:p>
        </p:txBody>
      </p:sp>
    </p:spTree>
    <p:extLst>
      <p:ext uri="{BB962C8B-B14F-4D97-AF65-F5344CB8AC3E}">
        <p14:creationId xmlns:p14="http://schemas.microsoft.com/office/powerpoint/2010/main" val="792952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Competition for funding proposed in the initial contributions</a:t>
            </a:r>
          </a:p>
          <a:p>
            <a:endParaRPr lang="en-US" dirty="0" smtClean="0"/>
          </a:p>
          <a:p>
            <a:r>
              <a:rPr lang="en-US" dirty="0" smtClean="0"/>
              <a:t>There is competition for the resources that the State proposes to loan grants. When applying for higher amounts than advertised comes to priorities between applications, is based on the preferences of the law are: the need for construction in the municipality, new construction in excess of the purchase, affordable apartment, Social Integration, a business that goes for both the company and the business that promotes the rental price is less than 25% of income and need group. The focus of the new buildings and buildings where the need is most accounted for most of the estimates.</a:t>
            </a:r>
          </a:p>
          <a:p>
            <a:endParaRPr lang="en-US" dirty="0" smtClean="0"/>
          </a:p>
          <a:p>
            <a:endParaRPr lang="en-US" dirty="0" smtClean="0"/>
          </a:p>
          <a:p>
            <a:r>
              <a:rPr lang="en-US" dirty="0" smtClean="0"/>
              <a:t>Evaluation of efficiency</a:t>
            </a:r>
          </a:p>
          <a:p>
            <a:endParaRPr lang="en-US" dirty="0" smtClean="0"/>
          </a:p>
          <a:p>
            <a:r>
              <a:rPr lang="en-US" dirty="0" smtClean="0"/>
              <a:t>It is not recommended for one state leader in the design or practicality of the law but is evaluated each application based on several factors. We HFF enjoyed the benefits of having acquired and sold a lot of assets. We have employed both real estate agents and building designers who have tremendous knowledge of property markets, both in the situation and will be assessed properties in the whole country. We also based on data from the National Registry where we have an overview all registered purchase agreements in the country. For your reference, we have also </a:t>
            </a:r>
            <a:r>
              <a:rPr lang="en-US" dirty="0" err="1" smtClean="0"/>
              <a:t>Hannarr</a:t>
            </a:r>
            <a:r>
              <a:rPr lang="en-US" dirty="0" smtClean="0"/>
              <a:t> key buildings. Given on the evaluation of the feasibility of any application based on </a:t>
            </a:r>
            <a:r>
              <a:rPr lang="en-US" dirty="0" err="1" smtClean="0"/>
              <a:t>lagaáherslunni</a:t>
            </a:r>
            <a:r>
              <a:rPr lang="en-US" dirty="0" smtClean="0"/>
              <a:t> the apartments are as cost-effective as conditions permit in order to be able to rent them at reasonable terms.</a:t>
            </a:r>
          </a:p>
          <a:p>
            <a:endParaRPr lang="en-US" dirty="0" smtClean="0"/>
          </a:p>
          <a:p>
            <a:r>
              <a:rPr lang="en-US" dirty="0" smtClean="0"/>
              <a:t>When it comes to assessing the feasibility are several factors that are of primary importance:</a:t>
            </a:r>
          </a:p>
          <a:p>
            <a:r>
              <a:rPr lang="en-US" dirty="0" smtClean="0"/>
              <a:t>size</a:t>
            </a:r>
          </a:p>
          <a:p>
            <a:r>
              <a:rPr lang="en-US" dirty="0" smtClean="0"/>
              <a:t>Land and land prices</a:t>
            </a:r>
          </a:p>
          <a:p>
            <a:r>
              <a:rPr lang="en-US" dirty="0" smtClean="0"/>
              <a:t>maximum Building costs</a:t>
            </a:r>
          </a:p>
          <a:p>
            <a:r>
              <a:rPr lang="en-US" dirty="0" smtClean="0"/>
              <a:t>Car cellars</a:t>
            </a:r>
          </a:p>
          <a:p>
            <a:r>
              <a:rPr lang="en-US" dirty="0" smtClean="0"/>
              <a:t>Design and infrastructures</a:t>
            </a:r>
          </a:p>
          <a:p>
            <a:r>
              <a:rPr lang="en-US" dirty="0" smtClean="0"/>
              <a:t>Creative and ingenious solutions</a:t>
            </a:r>
          </a:p>
          <a:p>
            <a:r>
              <a:rPr lang="en-US" dirty="0" smtClean="0"/>
              <a:t>cost-effective methods</a:t>
            </a:r>
          </a:p>
          <a:p>
            <a:r>
              <a:rPr lang="en-US" dirty="0" smtClean="0"/>
              <a:t>construction time</a:t>
            </a:r>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24</a:t>
            </a:fld>
            <a:endParaRPr lang="en-US"/>
          </a:p>
        </p:txBody>
      </p:sp>
    </p:spTree>
    <p:extLst>
      <p:ext uri="{BB962C8B-B14F-4D97-AF65-F5344CB8AC3E}">
        <p14:creationId xmlns:p14="http://schemas.microsoft.com/office/powerpoint/2010/main" val="1367809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size:</a:t>
            </a:r>
          </a:p>
          <a:p>
            <a:endParaRPr lang="en-US" dirty="0" smtClean="0"/>
          </a:p>
          <a:p>
            <a:r>
              <a:rPr lang="en-US" dirty="0" smtClean="0"/>
              <a:t>The first focus is on apartments are of modest size. Because HFF has set for the new housing sizes by number. It is important that the apartments are of modest size, it is possible to rent them at reasonable terms. Size on published meter.</a:t>
            </a:r>
          </a:p>
          <a:p>
            <a:endParaRPr lang="en-US" dirty="0" smtClean="0"/>
          </a:p>
          <a:p>
            <a:r>
              <a:rPr lang="en-US" dirty="0" smtClean="0"/>
              <a:t>While the focus is on new construction, we have also set ourselves reference amounts for purchased flats than it is possible to apply for purchases in the market and would purchase on a purpose built flat shoes than purchase of existing buildings would not be such a high priority in processing because of its focus on building .</a:t>
            </a:r>
          </a:p>
          <a:p>
            <a:endParaRPr lang="en-US" dirty="0" smtClean="0"/>
          </a:p>
          <a:p>
            <a:r>
              <a:rPr lang="en-US" dirty="0" smtClean="0"/>
              <a:t>Regarding sizes older residential those tickets to that of the property market is at least 25% below the limits we have set.</a:t>
            </a:r>
          </a:p>
          <a:p>
            <a:endParaRPr lang="en-US" dirty="0" smtClean="0"/>
          </a:p>
          <a:p>
            <a:r>
              <a:rPr lang="en-US" dirty="0" smtClean="0"/>
              <a:t>The size and exercise are also important parameters in the feasibility assessment. We want that the proportion of published and built-up square is the least that is to the few square meters are in addition to the corridors and common spaces.</a:t>
            </a:r>
          </a:p>
          <a:p>
            <a:endParaRPr lang="en-US" dirty="0" smtClean="0"/>
          </a:p>
          <a:p>
            <a:endParaRPr lang="en-US" dirty="0" smtClean="0"/>
          </a:p>
          <a:p>
            <a:r>
              <a:rPr lang="en-US" dirty="0" smtClean="0"/>
              <a:t>- - - - - - - - - - - - - - - - - - - - - - - - - - - - - - - - - - - - - - - - - - - - - -</a:t>
            </a:r>
          </a:p>
          <a:p>
            <a:endParaRPr lang="en-US" dirty="0" smtClean="0"/>
          </a:p>
          <a:p>
            <a:r>
              <a:rPr lang="en-US" dirty="0" smtClean="0"/>
              <a:t>Universal design: know what it is and we looked at a number of designs that tells us to 60m2 2 bedroom apartment to fail to meet the requirements of universal design - is all about efficiency design.</a:t>
            </a:r>
          </a:p>
          <a:p>
            <a:endParaRPr lang="en-US" dirty="0" smtClean="0"/>
          </a:p>
          <a:p>
            <a:r>
              <a:rPr lang="en-US" dirty="0" smtClean="0"/>
              <a:t>- - - - - - - - - - - - - - - - - - - - - - - - - - - - - - - - - - - - - - - - - - - - - -</a:t>
            </a:r>
          </a:p>
          <a:p>
            <a:endParaRPr lang="en-US" dirty="0" smtClean="0"/>
          </a:p>
          <a:p>
            <a:r>
              <a:rPr lang="en-US" dirty="0" smtClean="0"/>
              <a:t>Displays square meters are just flat and storage</a:t>
            </a:r>
          </a:p>
          <a:p>
            <a:r>
              <a:rPr lang="en-US" dirty="0" smtClean="0"/>
              <a:t>Built square meters are all built square meters and in addition to the display meter added to the hallways and spaces </a:t>
            </a:r>
            <a:r>
              <a:rPr lang="en-US" dirty="0" err="1" smtClean="0"/>
              <a:t>sameignleg</a:t>
            </a:r>
            <a:endParaRPr lang="en-US" dirty="0" smtClean="0"/>
          </a:p>
          <a:p>
            <a:endParaRPr lang="en-US" dirty="0" smtClean="0"/>
          </a:p>
          <a:p>
            <a:r>
              <a:rPr lang="en-US" dirty="0" smtClean="0"/>
              <a:t>All apartments in the apartment building built after the millennium has a ratio of 1.16. We detected ratio are quite down to 1.1 and raise up</a:t>
            </a:r>
            <a:r>
              <a:rPr lang="en-US" baseline="0" dirty="0" smtClean="0"/>
              <a:t> to </a:t>
            </a:r>
            <a:r>
              <a:rPr lang="en-US" dirty="0" smtClean="0"/>
              <a:t>1.2</a:t>
            </a:r>
            <a:endParaRPr lang="is-IS" dirty="0" smtClean="0"/>
          </a:p>
        </p:txBody>
      </p:sp>
      <p:sp>
        <p:nvSpPr>
          <p:cNvPr id="4" name="Slide Number Placeholder 3"/>
          <p:cNvSpPr>
            <a:spLocks noGrp="1"/>
          </p:cNvSpPr>
          <p:nvPr>
            <p:ph type="sldNum" sz="quarter" idx="10"/>
          </p:nvPr>
        </p:nvSpPr>
        <p:spPr/>
        <p:txBody>
          <a:bodyPr/>
          <a:lstStyle/>
          <a:p>
            <a:fld id="{21448D2D-E2EE-D045-860D-CE5DD35342BB}" type="slidenum">
              <a:rPr lang="en-US" smtClean="0"/>
              <a:t>25</a:t>
            </a:fld>
            <a:endParaRPr lang="en-US"/>
          </a:p>
        </p:txBody>
      </p:sp>
    </p:spTree>
    <p:extLst>
      <p:ext uri="{BB962C8B-B14F-4D97-AF65-F5344CB8AC3E}">
        <p14:creationId xmlns:p14="http://schemas.microsoft.com/office/powerpoint/2010/main" val="2573771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 and land prices</a:t>
            </a:r>
          </a:p>
          <a:p>
            <a:endParaRPr lang="en-US" dirty="0" smtClean="0"/>
          </a:p>
          <a:p>
            <a:r>
              <a:rPr lang="en-US" dirty="0" smtClean="0"/>
              <a:t>It is important to obtain a supply of land to build apartments in the classes of this size.</a:t>
            </a:r>
          </a:p>
          <a:p>
            <a:endParaRPr lang="en-US" dirty="0" smtClean="0"/>
          </a:p>
          <a:p>
            <a:r>
              <a:rPr lang="en-US" dirty="0" smtClean="0"/>
              <a:t>There has been much talk about the shortage of small apartments efficient despite the call there. An examination in land prices may be seeing a lot of plot costs are fixed costs compared to the peak in construction. Such an arrangement on tariff municipalities can act as a catalyst for a builder to build maximum example larger apartments. It is important that the files will contain incentives to build smaller apartments to achieve the objectives of the government for the construction of rental homes.</a:t>
            </a:r>
          </a:p>
          <a:p>
            <a:endParaRPr lang="en-US" dirty="0" smtClean="0"/>
          </a:p>
          <a:p>
            <a:r>
              <a:rPr lang="en-US" dirty="0" smtClean="0"/>
              <a:t>Plots can be </a:t>
            </a:r>
            <a:r>
              <a:rPr lang="en-US" dirty="0" err="1" smtClean="0"/>
              <a:t>mishagkvæmar</a:t>
            </a:r>
            <a:r>
              <a:rPr lang="en-US" dirty="0" smtClean="0"/>
              <a:t> - Land needed to strike down the steel deck of the sea or the presence of buildings, land on the rock needed to blow etc. We encourage local course to submit the project to the land sites with the most economical.</a:t>
            </a:r>
          </a:p>
          <a:p>
            <a:endParaRPr lang="en-US" dirty="0" smtClean="0"/>
          </a:p>
          <a:p>
            <a:r>
              <a:rPr lang="en-US" dirty="0" smtClean="0"/>
              <a:t>Land prices is of course one of the factors looked at when assessing feasibility. High land prices can lead to a business plan assumptions and criteria for the rent break and efficiency is not considered achieved.</a:t>
            </a:r>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26</a:t>
            </a:fld>
            <a:endParaRPr lang="en-US"/>
          </a:p>
        </p:txBody>
      </p:sp>
    </p:spTree>
    <p:extLst>
      <p:ext uri="{BB962C8B-B14F-4D97-AF65-F5344CB8AC3E}">
        <p14:creationId xmlns:p14="http://schemas.microsoft.com/office/powerpoint/2010/main" val="3862105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 cellars</a:t>
            </a:r>
          </a:p>
          <a:p>
            <a:endParaRPr lang="en-US" dirty="0" smtClean="0"/>
          </a:p>
          <a:p>
            <a:r>
              <a:rPr lang="en-US" dirty="0" smtClean="0"/>
              <a:t>Although there is a ban on parking in the underground garage of the Act (and in fact expressly stated in the Act that the maximum construction is outside the cost of parking / </a:t>
            </a:r>
            <a:r>
              <a:rPr lang="en-US" dirty="0" err="1" smtClean="0"/>
              <a:t>bílgeymslur</a:t>
            </a:r>
            <a:r>
              <a:rPr lang="en-US" dirty="0" smtClean="0"/>
              <a:t>) is difficult to build apartments that are considered cost-effective, and less than the maximum construction if we each apartment inserted 2-6 million cost of the underground garage, classified as such buildings usually as a luxury addition to the apartment.</a:t>
            </a:r>
          </a:p>
          <a:p>
            <a:endParaRPr lang="en-US" dirty="0" smtClean="0"/>
          </a:p>
          <a:p>
            <a:r>
              <a:rPr lang="en-US" dirty="0" smtClean="0"/>
              <a:t>But the garage is not the same as underground parking. Underground parking is under apartment must meet the requirements for fire protection, must have ventilation equipment, heating and electric opening is very expensive. Underground parking near the sea needed to be waterproof is also very expensive. Open car park, however, are cheaper to half the initial cost and their operations are far cheaper.</a:t>
            </a:r>
          </a:p>
          <a:p>
            <a:endParaRPr lang="en-US" dirty="0" smtClean="0"/>
          </a:p>
          <a:p>
            <a:endParaRPr lang="en-US" dirty="0" smtClean="0"/>
          </a:p>
          <a:p>
            <a:r>
              <a:rPr lang="en-US" dirty="0" smtClean="0"/>
              <a:t>- - - - - - - - - - - - - - - - - - - - - - - - - - - - - - - - - - - - - - - - - - - - - -</a:t>
            </a:r>
          </a:p>
          <a:p>
            <a:endParaRPr lang="en-US" dirty="0" smtClean="0"/>
          </a:p>
          <a:p>
            <a:r>
              <a:rPr lang="en-US" dirty="0" smtClean="0"/>
              <a:t>Open / closed</a:t>
            </a:r>
          </a:p>
          <a:p>
            <a:r>
              <a:rPr lang="en-US" dirty="0" smtClean="0"/>
              <a:t>With ventilation equipment</a:t>
            </a:r>
          </a:p>
          <a:p>
            <a:r>
              <a:rPr lang="en-US" dirty="0" smtClean="0"/>
              <a:t>Heating and electric opening</a:t>
            </a:r>
          </a:p>
          <a:p>
            <a:r>
              <a:rPr lang="en-US" dirty="0" smtClean="0"/>
              <a:t>Description</a:t>
            </a:r>
            <a:endParaRPr lang="is-IS" dirty="0" smtClean="0"/>
          </a:p>
        </p:txBody>
      </p:sp>
      <p:sp>
        <p:nvSpPr>
          <p:cNvPr id="4" name="Slide Number Placeholder 3"/>
          <p:cNvSpPr>
            <a:spLocks noGrp="1"/>
          </p:cNvSpPr>
          <p:nvPr>
            <p:ph type="sldNum" sz="quarter" idx="10"/>
          </p:nvPr>
        </p:nvSpPr>
        <p:spPr/>
        <p:txBody>
          <a:bodyPr/>
          <a:lstStyle/>
          <a:p>
            <a:fld id="{21448D2D-E2EE-D045-860D-CE5DD35342BB}" type="slidenum">
              <a:rPr lang="en-US" smtClean="0"/>
              <a:t>27</a:t>
            </a:fld>
            <a:endParaRPr lang="en-US"/>
          </a:p>
        </p:txBody>
      </p:sp>
    </p:spTree>
    <p:extLst>
      <p:ext uri="{BB962C8B-B14F-4D97-AF65-F5344CB8AC3E}">
        <p14:creationId xmlns:p14="http://schemas.microsoft.com/office/powerpoint/2010/main" val="2763430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maximum construction cost of each apartment is determined in regulation and his 5 million per apartment and 220 thousand per square meter that is built. This is actually the IKEA way to design the first asking price and all versions of the building must be guided by him.</a:t>
            </a:r>
          </a:p>
          <a:p>
            <a:endParaRPr lang="en-US" dirty="0" smtClean="0"/>
          </a:p>
          <a:p>
            <a:r>
              <a:rPr lang="en-US" dirty="0" smtClean="0"/>
              <a:t>Powder value of the cost of the apartment is ready for rental and then added to the lot cost and </a:t>
            </a:r>
            <a:r>
              <a:rPr lang="en-US" dirty="0" err="1" smtClean="0"/>
              <a:t>gatnagerðargjöld</a:t>
            </a:r>
            <a:r>
              <a:rPr lang="en-US" dirty="0" smtClean="0"/>
              <a:t> as they are in each municipality.</a:t>
            </a:r>
          </a:p>
          <a:p>
            <a:endParaRPr lang="en-US" dirty="0" smtClean="0"/>
          </a:p>
          <a:p>
            <a:r>
              <a:rPr lang="en-US" dirty="0" smtClean="0"/>
              <a:t>We expect initial contributions as a percentage of the stock value of apartments.</a:t>
            </a:r>
          </a:p>
          <a:p>
            <a:endParaRPr lang="en-US" dirty="0" smtClean="0"/>
          </a:p>
          <a:p>
            <a:r>
              <a:rPr lang="en-US" dirty="0" smtClean="0"/>
              <a:t>- - - - - - - - - - - - - - - - - - - - - - - - - - - - - - - - - - - - - - - - - - - - - -</a:t>
            </a:r>
          </a:p>
          <a:p>
            <a:endParaRPr lang="en-US" dirty="0" smtClean="0"/>
          </a:p>
          <a:p>
            <a:r>
              <a:rPr lang="en-US" dirty="0" smtClean="0"/>
              <a:t>Powder value = Cost = Construction costs + plot cost + </a:t>
            </a:r>
            <a:r>
              <a:rPr lang="en-US" dirty="0" err="1" smtClean="0"/>
              <a:t>gatnagerðargjöld</a:t>
            </a:r>
            <a:r>
              <a:rPr lang="en-US" dirty="0" smtClean="0"/>
              <a:t> + port charges + cost of utilities and other public charges + Design cost + capital costs during construction + cost of final inspection - refundable VAT + costs incurred developer of monitoring, office accounting and supervision under. defined proportions in Article 11. Regulation. 555/2016</a:t>
            </a:r>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pPr/>
              <a:t>28</a:t>
            </a:fld>
            <a:endParaRPr lang="en-US"/>
          </a:p>
        </p:txBody>
      </p:sp>
    </p:spTree>
    <p:extLst>
      <p:ext uri="{BB962C8B-B14F-4D97-AF65-F5344CB8AC3E}">
        <p14:creationId xmlns:p14="http://schemas.microsoft.com/office/powerpoint/2010/main" val="3727531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 and infrastructures</a:t>
            </a:r>
          </a:p>
          <a:p>
            <a:endParaRPr lang="en-US" dirty="0" smtClean="0"/>
          </a:p>
          <a:p>
            <a:r>
              <a:rPr lang="en-US" dirty="0" smtClean="0"/>
              <a:t>Good design =&gt; simple design is part of bringing down construction costs. Good organization and square used well</a:t>
            </a:r>
          </a:p>
          <a:p>
            <a:endParaRPr lang="en-US" dirty="0" smtClean="0"/>
          </a:p>
          <a:p>
            <a:r>
              <a:rPr lang="en-US" dirty="0" smtClean="0"/>
              <a:t>Good infrastructures, for example, not spend unnecessary space to walk.</a:t>
            </a:r>
          </a:p>
          <a:p>
            <a:endParaRPr lang="en-US" dirty="0" smtClean="0"/>
          </a:p>
          <a:p>
            <a:r>
              <a:rPr lang="en-US" dirty="0" smtClean="0"/>
              <a:t>Simple pipe routes are also a factor that we look at what they contribute to increased efficiency apartment.</a:t>
            </a:r>
          </a:p>
          <a:p>
            <a:endParaRPr lang="en-US" dirty="0" smtClean="0"/>
          </a:p>
          <a:p>
            <a:r>
              <a:rPr lang="en-US" dirty="0" smtClean="0"/>
              <a:t>Simple structure - to increase </a:t>
            </a:r>
            <a:r>
              <a:rPr lang="en-US" dirty="0" err="1" smtClean="0"/>
              <a:t>sveigjanleiika</a:t>
            </a:r>
            <a:r>
              <a:rPr lang="en-US" dirty="0" smtClean="0"/>
              <a:t> building and increase the ability to deal with any required size dwellings - space that can expanded / narrowed internally between residential</a:t>
            </a:r>
          </a:p>
          <a:p>
            <a:endParaRPr lang="en-US" dirty="0" smtClean="0"/>
          </a:p>
          <a:p>
            <a:r>
              <a:rPr lang="en-US" dirty="0" smtClean="0"/>
              <a:t>How well suited to design a user group that the facility is designed.</a:t>
            </a:r>
          </a:p>
          <a:p>
            <a:endParaRPr lang="en-US" dirty="0" smtClean="0"/>
          </a:p>
          <a:p>
            <a:r>
              <a:rPr lang="en-US" dirty="0" smtClean="0"/>
              <a:t>Municipalities can, for example, teamed up for the design of efficient apartments which can be based on more sites.</a:t>
            </a:r>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29</a:t>
            </a:fld>
            <a:endParaRPr lang="en-US"/>
          </a:p>
        </p:txBody>
      </p:sp>
    </p:spTree>
    <p:extLst>
      <p:ext uri="{BB962C8B-B14F-4D97-AF65-F5344CB8AC3E}">
        <p14:creationId xmlns:p14="http://schemas.microsoft.com/office/powerpoint/2010/main" val="41088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smtClean="0"/>
          </a:p>
          <a:p>
            <a:endParaRPr lang="is-IS" dirty="0" smtClean="0"/>
          </a:p>
          <a:p>
            <a:endParaRPr lang="is-IS" dirty="0" smtClean="0"/>
          </a:p>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3</a:t>
            </a:fld>
            <a:endParaRPr lang="en-US"/>
          </a:p>
        </p:txBody>
      </p:sp>
    </p:spTree>
    <p:extLst>
      <p:ext uri="{BB962C8B-B14F-4D97-AF65-F5344CB8AC3E}">
        <p14:creationId xmlns:p14="http://schemas.microsoft.com/office/powerpoint/2010/main" val="3394222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Creative and ingenious solutions to achieve good design.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Lots of good ideas. Reykjavík City will hold question survey to identify the needs of tenants. Flat rock club will hold a design contest due to build rental homes.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have seen progress in the design of residential students (Icelandic Student) that are for example with movable walls such that spaces can vary in size.</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That is not to say that although the apartment is small, the Nun useful not well.</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Good ideas will get a high station in the system and we have confidence that they will wrap themselves.</a:t>
            </a:r>
            <a:endParaRPr lang="is-I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448D2D-E2EE-D045-860D-CE5DD35342BB}" type="slidenum">
              <a:rPr lang="en-US" smtClean="0"/>
              <a:t>30</a:t>
            </a:fld>
            <a:endParaRPr lang="en-US"/>
          </a:p>
        </p:txBody>
      </p:sp>
    </p:spTree>
    <p:extLst>
      <p:ext uri="{BB962C8B-B14F-4D97-AF65-F5344CB8AC3E}">
        <p14:creationId xmlns:p14="http://schemas.microsoft.com/office/powerpoint/2010/main" val="191505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building materials</a:t>
            </a:r>
          </a:p>
          <a:p>
            <a:r>
              <a:rPr lang="en-US" sz="1200" kern="1200" dirty="0" smtClean="0">
                <a:solidFill>
                  <a:schemeClr val="tx1"/>
                </a:solidFill>
                <a:effectLst/>
                <a:latin typeface="+mn-lt"/>
                <a:ea typeface="+mn-ea"/>
                <a:cs typeface="+mn-cs"/>
              </a:rPr>
              <a:t>We assess that used to be cost-effective construction methods in order to reduce construction costs. e.g. the building that they are affordable and durable. If they are not durable maintenance costs will drag down the business plan for the future.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Series-units;</a:t>
            </a:r>
          </a:p>
          <a:p>
            <a:r>
              <a:rPr lang="en-US" sz="1200" kern="1200" dirty="0" smtClean="0">
                <a:solidFill>
                  <a:schemeClr val="tx1"/>
                </a:solidFill>
                <a:effectLst/>
                <a:latin typeface="+mn-lt"/>
                <a:ea typeface="+mn-ea"/>
                <a:cs typeface="+mn-cs"/>
              </a:rPr>
              <a:t>Precast units,</a:t>
            </a:r>
          </a:p>
          <a:p>
            <a:r>
              <a:rPr lang="en-US" sz="1200" kern="1200" dirty="0" smtClean="0">
                <a:solidFill>
                  <a:schemeClr val="tx1"/>
                </a:solidFill>
                <a:effectLst/>
                <a:latin typeface="+mn-lt"/>
                <a:ea typeface="+mn-ea"/>
                <a:cs typeface="+mn-cs"/>
              </a:rPr>
              <a:t>factory produced timber unit may be a viable option.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building is well planned in advance are fewer uncertainties more likely to achieve efficiency.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Series-solutions have been gaining market share in the Nordic region and a short construction period, are cost-effective, standardized and have a little uncertainty in the project. In the economic situation is now today where many projects competing for employees in the construction industry can be series-solutions a good choice for the housing market today.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will be interesting to hear more about the possibility that they consist of presentations that are held below.</a:t>
            </a:r>
          </a:p>
          <a:p>
            <a:endParaRPr lang="is-I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448D2D-E2EE-D045-860D-CE5DD35342BB}" type="slidenum">
              <a:rPr lang="en-US" smtClean="0"/>
              <a:t>31</a:t>
            </a:fld>
            <a:endParaRPr lang="en-US"/>
          </a:p>
        </p:txBody>
      </p:sp>
    </p:spTree>
    <p:extLst>
      <p:ext uri="{BB962C8B-B14F-4D97-AF65-F5344CB8AC3E}">
        <p14:creationId xmlns:p14="http://schemas.microsoft.com/office/powerpoint/2010/main" val="2215914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construction time</a:t>
            </a:r>
          </a:p>
          <a:p>
            <a:r>
              <a:rPr lang="en-US" dirty="0" smtClean="0"/>
              <a:t>If we can not accept all applications, the construction time also important. We process the first apartments that are likely to be fully finished as soon as possible. The shorter the construction time, the lower the total capital costs of the project and as a result, rental rates.</a:t>
            </a:r>
          </a:p>
          <a:p>
            <a:endParaRPr lang="en-US" dirty="0" smtClean="0"/>
          </a:p>
          <a:p>
            <a:r>
              <a:rPr lang="en-US" dirty="0" err="1" smtClean="0"/>
              <a:t>Asgeir</a:t>
            </a:r>
            <a:r>
              <a:rPr lang="en-US" dirty="0" smtClean="0"/>
              <a:t> </a:t>
            </a:r>
            <a:r>
              <a:rPr lang="en-US" dirty="0" err="1" smtClean="0"/>
              <a:t>Torfason</a:t>
            </a:r>
            <a:r>
              <a:rPr lang="en-US" dirty="0" smtClean="0"/>
              <a:t> lecturer in HR was a lecture on real estate conference in which he took the example of Sweden, where the real estate company he worked in construction reached down from 18 months to nine and was a substantial reduction in financing costs during the construction of accomplishment.</a:t>
            </a:r>
          </a:p>
          <a:p>
            <a:endParaRPr lang="en-US" dirty="0" smtClean="0"/>
          </a:p>
          <a:p>
            <a:endParaRPr lang="en-US" dirty="0" smtClean="0"/>
          </a:p>
          <a:p>
            <a:r>
              <a:rPr lang="en-US" dirty="0" smtClean="0"/>
              <a:t>Conclusion:</a:t>
            </a:r>
          </a:p>
          <a:p>
            <a:r>
              <a:rPr lang="en-US" dirty="0" smtClean="0"/>
              <a:t>We believe that the arrangement will spells out good things</a:t>
            </a:r>
          </a:p>
          <a:p>
            <a:endParaRPr lang="en-US" dirty="0" smtClean="0"/>
          </a:p>
          <a:p>
            <a:r>
              <a:rPr lang="en-US" dirty="0" smtClean="0"/>
              <a:t>This is a competition for resources as I mentioned at the beginning - the competition for good ideas</a:t>
            </a:r>
          </a:p>
          <a:p>
            <a:endParaRPr lang="en-US" dirty="0" smtClean="0"/>
          </a:p>
          <a:p>
            <a:r>
              <a:rPr lang="en-US" dirty="0" smtClean="0"/>
              <a:t>Good ideas will be reused and will get wind of the system.</a:t>
            </a:r>
          </a:p>
          <a:p>
            <a:endParaRPr lang="en-US" dirty="0" smtClean="0"/>
          </a:p>
          <a:p>
            <a:r>
              <a:rPr lang="en-US" dirty="0" smtClean="0"/>
              <a:t>The funds will pursue cost efficiency</a:t>
            </a:r>
            <a:endParaRPr lang="is-IS" dirty="0" smtClean="0"/>
          </a:p>
        </p:txBody>
      </p:sp>
      <p:sp>
        <p:nvSpPr>
          <p:cNvPr id="4" name="Slide Number Placeholder 3"/>
          <p:cNvSpPr>
            <a:spLocks noGrp="1"/>
          </p:cNvSpPr>
          <p:nvPr>
            <p:ph type="sldNum" sz="quarter" idx="10"/>
          </p:nvPr>
        </p:nvSpPr>
        <p:spPr/>
        <p:txBody>
          <a:bodyPr/>
          <a:lstStyle/>
          <a:p>
            <a:fld id="{21448D2D-E2EE-D045-860D-CE5DD35342BB}" type="slidenum">
              <a:rPr lang="en-US" smtClean="0"/>
              <a:t>32</a:t>
            </a:fld>
            <a:endParaRPr lang="en-US"/>
          </a:p>
        </p:txBody>
      </p:sp>
    </p:spTree>
    <p:extLst>
      <p:ext uri="{BB962C8B-B14F-4D97-AF65-F5344CB8AC3E}">
        <p14:creationId xmlns:p14="http://schemas.microsoft.com/office/powerpoint/2010/main" val="3913683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448D2D-E2EE-D045-860D-CE5DD35342BB}" type="slidenum">
              <a:rPr lang="en-US" smtClean="0"/>
              <a:t>33</a:t>
            </a:fld>
            <a:endParaRPr lang="en-US"/>
          </a:p>
        </p:txBody>
      </p:sp>
    </p:spTree>
    <p:extLst>
      <p:ext uri="{BB962C8B-B14F-4D97-AF65-F5344CB8AC3E}">
        <p14:creationId xmlns:p14="http://schemas.microsoft.com/office/powerpoint/2010/main" val="968625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4</a:t>
            </a:fld>
            <a:endParaRPr lang="en-US"/>
          </a:p>
        </p:txBody>
      </p:sp>
    </p:spTree>
    <p:extLst>
      <p:ext uri="{BB962C8B-B14F-4D97-AF65-F5344CB8AC3E}">
        <p14:creationId xmlns:p14="http://schemas.microsoft.com/office/powerpoint/2010/main" val="675907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err="1" smtClean="0"/>
              <a:t>Future</a:t>
            </a:r>
            <a:r>
              <a:rPr lang="is-IS" baseline="0" dirty="0" smtClean="0"/>
              <a:t> </a:t>
            </a:r>
            <a:r>
              <a:rPr lang="is-IS" baseline="0" dirty="0" err="1" smtClean="0"/>
              <a:t>role</a:t>
            </a:r>
            <a:r>
              <a:rPr lang="is-IS" baseline="0" dirty="0" smtClean="0"/>
              <a:t>:</a:t>
            </a:r>
          </a:p>
          <a:p>
            <a:pPr marL="171450" indent="-171450">
              <a:buFont typeface="Arial" panose="020B0604020202020204" pitchFamily="34" charset="0"/>
              <a:buChar char="•"/>
            </a:pPr>
            <a:r>
              <a:rPr lang="is-IS" baseline="0" dirty="0" err="1" smtClean="0"/>
              <a:t>Mortgage</a:t>
            </a:r>
            <a:r>
              <a:rPr lang="is-IS" baseline="0" dirty="0" smtClean="0"/>
              <a:t> </a:t>
            </a:r>
            <a:r>
              <a:rPr lang="is-IS" baseline="0" dirty="0" err="1" smtClean="0"/>
              <a:t>loans</a:t>
            </a:r>
            <a:r>
              <a:rPr lang="is-IS" baseline="0" dirty="0" smtClean="0"/>
              <a:t> </a:t>
            </a:r>
            <a:r>
              <a:rPr lang="is-IS" baseline="0" dirty="0" err="1" smtClean="0"/>
              <a:t>limited</a:t>
            </a:r>
            <a:r>
              <a:rPr lang="is-IS" baseline="0" dirty="0" smtClean="0"/>
              <a:t> </a:t>
            </a:r>
            <a:r>
              <a:rPr lang="is-IS" baseline="0" dirty="0" err="1" smtClean="0"/>
              <a:t>to</a:t>
            </a:r>
            <a:r>
              <a:rPr lang="is-IS" baseline="0" dirty="0" smtClean="0"/>
              <a:t> a </a:t>
            </a:r>
            <a:r>
              <a:rPr lang="is-IS" baseline="0" dirty="0" err="1" smtClean="0"/>
              <a:t>social</a:t>
            </a:r>
            <a:r>
              <a:rPr lang="is-IS" baseline="0" dirty="0" smtClean="0"/>
              <a:t> </a:t>
            </a:r>
            <a:r>
              <a:rPr lang="is-IS" baseline="0" dirty="0" err="1" smtClean="0"/>
              <a:t>role</a:t>
            </a:r>
            <a:endParaRPr lang="is-IS" baseline="0" dirty="0" smtClean="0"/>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Responsible for establishing a new system granting government contributions (initial contribution)</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Support housing policy making and monitor housing needs and local planning</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 Analyse and raise awareness of the housing market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Carry out payment of housing benefits* (from January 2018)</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Our role is shifting from the focus on granting mortgages to be the institution responsible for the implementation of housing policies.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is-IS" baseline="0" dirty="0" smtClean="0"/>
          </a:p>
          <a:p>
            <a:pPr marL="171450" indent="-171450">
              <a:buFont typeface="Arial" panose="020B0604020202020204" pitchFamily="34" charset="0"/>
              <a:buChar char="•"/>
            </a:pPr>
            <a:endParaRPr lang="is-IS" baseline="0" dirty="0" smtClean="0"/>
          </a:p>
          <a:p>
            <a:pPr marL="171450" indent="-171450">
              <a:buFont typeface="Arial" panose="020B0604020202020204" pitchFamily="34" charset="0"/>
              <a:buChar char="•"/>
            </a:pPr>
            <a:endParaRPr lang="is-IS" dirty="0" smtClean="0"/>
          </a:p>
          <a:p>
            <a:endParaRPr lang="is-IS" dirty="0" smtClean="0"/>
          </a:p>
          <a:p>
            <a:endParaRPr lang="is-IS" dirty="0" smtClean="0"/>
          </a:p>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5</a:t>
            </a:fld>
            <a:endParaRPr lang="en-US"/>
          </a:p>
        </p:txBody>
      </p:sp>
    </p:spTree>
    <p:extLst>
      <p:ext uri="{BB962C8B-B14F-4D97-AF65-F5344CB8AC3E}">
        <p14:creationId xmlns:p14="http://schemas.microsoft.com/office/powerpoint/2010/main" val="3448946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Mapping the Icelandic</a:t>
            </a:r>
            <a:r>
              <a:rPr lang="en-US" baseline="0" noProof="0" dirty="0" smtClean="0"/>
              <a:t> house financing market</a:t>
            </a:r>
            <a:endParaRPr lang="en-US" noProof="0" dirty="0" smtClean="0"/>
          </a:p>
          <a:p>
            <a:endParaRPr lang="is-IS" dirty="0" smtClean="0"/>
          </a:p>
          <a:p>
            <a:endParaRPr lang="is-IS" dirty="0" smtClean="0"/>
          </a:p>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6</a:t>
            </a:fld>
            <a:endParaRPr lang="en-US"/>
          </a:p>
        </p:txBody>
      </p:sp>
    </p:spTree>
    <p:extLst>
      <p:ext uri="{BB962C8B-B14F-4D97-AF65-F5344CB8AC3E}">
        <p14:creationId xmlns:p14="http://schemas.microsoft.com/office/powerpoint/2010/main" val="298948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7</a:t>
            </a:fld>
            <a:endParaRPr lang="en-US"/>
          </a:p>
        </p:txBody>
      </p:sp>
    </p:spTree>
    <p:extLst>
      <p:ext uri="{BB962C8B-B14F-4D97-AF65-F5344CB8AC3E}">
        <p14:creationId xmlns:p14="http://schemas.microsoft.com/office/powerpoint/2010/main" val="1800446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8</a:t>
            </a:fld>
            <a:endParaRPr lang="en-US"/>
          </a:p>
        </p:txBody>
      </p:sp>
    </p:spTree>
    <p:extLst>
      <p:ext uri="{BB962C8B-B14F-4D97-AF65-F5344CB8AC3E}">
        <p14:creationId xmlns:p14="http://schemas.microsoft.com/office/powerpoint/2010/main" val="877522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9</a:t>
            </a:fld>
            <a:endParaRPr lang="en-US"/>
          </a:p>
        </p:txBody>
      </p:sp>
    </p:spTree>
    <p:extLst>
      <p:ext uri="{BB962C8B-B14F-4D97-AF65-F5344CB8AC3E}">
        <p14:creationId xmlns:p14="http://schemas.microsoft.com/office/powerpoint/2010/main" val="2690909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s-I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fld id="{664BABC0-23FB-4B10-8F56-30D64AACF791}" type="datetimeFigureOut">
              <a:rPr lang="is-IS" smtClean="0"/>
              <a:t>11.4.2017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0E50B44F-A2FF-429F-93CB-BF6DB8EF76A4}" type="slidenum">
              <a:rPr lang="is-IS" smtClean="0"/>
              <a:t>‹#›</a:t>
            </a:fld>
            <a:endParaRPr lang="is-IS"/>
          </a:p>
        </p:txBody>
      </p:sp>
    </p:spTree>
    <p:extLst>
      <p:ext uri="{BB962C8B-B14F-4D97-AF65-F5344CB8AC3E}">
        <p14:creationId xmlns:p14="http://schemas.microsoft.com/office/powerpoint/2010/main" val="61340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664BABC0-23FB-4B10-8F56-30D64AACF791}" type="datetimeFigureOut">
              <a:rPr lang="is-IS" smtClean="0"/>
              <a:t>11.4.2017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0E50B44F-A2FF-429F-93CB-BF6DB8EF76A4}" type="slidenum">
              <a:rPr lang="is-IS" smtClean="0"/>
              <a:t>‹#›</a:t>
            </a:fld>
            <a:endParaRPr lang="is-IS"/>
          </a:p>
        </p:txBody>
      </p:sp>
    </p:spTree>
    <p:extLst>
      <p:ext uri="{BB962C8B-B14F-4D97-AF65-F5344CB8AC3E}">
        <p14:creationId xmlns:p14="http://schemas.microsoft.com/office/powerpoint/2010/main" val="3571845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664BABC0-23FB-4B10-8F56-30D64AACF791}" type="datetimeFigureOut">
              <a:rPr lang="is-IS" smtClean="0"/>
              <a:t>11.4.2017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0E50B44F-A2FF-429F-93CB-BF6DB8EF76A4}" type="slidenum">
              <a:rPr lang="is-IS" smtClean="0"/>
              <a:t>‹#›</a:t>
            </a:fld>
            <a:endParaRPr lang="is-IS"/>
          </a:p>
        </p:txBody>
      </p:sp>
    </p:spTree>
    <p:extLst>
      <p:ext uri="{BB962C8B-B14F-4D97-AF65-F5344CB8AC3E}">
        <p14:creationId xmlns:p14="http://schemas.microsoft.com/office/powerpoint/2010/main" val="706706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664BABC0-23FB-4B10-8F56-30D64AACF791}" type="datetimeFigureOut">
              <a:rPr lang="is-IS" smtClean="0"/>
              <a:t>11.4.2017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0E50B44F-A2FF-429F-93CB-BF6DB8EF76A4}" type="slidenum">
              <a:rPr lang="is-IS" smtClean="0"/>
              <a:t>‹#›</a:t>
            </a:fld>
            <a:endParaRPr lang="is-IS"/>
          </a:p>
        </p:txBody>
      </p:sp>
    </p:spTree>
    <p:extLst>
      <p:ext uri="{BB962C8B-B14F-4D97-AF65-F5344CB8AC3E}">
        <p14:creationId xmlns:p14="http://schemas.microsoft.com/office/powerpoint/2010/main" val="361543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s-I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4BABC0-23FB-4B10-8F56-30D64AACF791}" type="datetimeFigureOut">
              <a:rPr lang="is-IS" smtClean="0"/>
              <a:t>11.4.2017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0E50B44F-A2FF-429F-93CB-BF6DB8EF76A4}" type="slidenum">
              <a:rPr lang="is-IS" smtClean="0"/>
              <a:t>‹#›</a:t>
            </a:fld>
            <a:endParaRPr lang="is-IS"/>
          </a:p>
        </p:txBody>
      </p:sp>
    </p:spTree>
    <p:extLst>
      <p:ext uri="{BB962C8B-B14F-4D97-AF65-F5344CB8AC3E}">
        <p14:creationId xmlns:p14="http://schemas.microsoft.com/office/powerpoint/2010/main" val="221892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fld id="{664BABC0-23FB-4B10-8F56-30D64AACF791}" type="datetimeFigureOut">
              <a:rPr lang="is-IS" smtClean="0"/>
              <a:t>11.4.2017</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0E50B44F-A2FF-429F-93CB-BF6DB8EF76A4}" type="slidenum">
              <a:rPr lang="is-IS" smtClean="0"/>
              <a:t>‹#›</a:t>
            </a:fld>
            <a:endParaRPr lang="is-IS"/>
          </a:p>
        </p:txBody>
      </p:sp>
    </p:spTree>
    <p:extLst>
      <p:ext uri="{BB962C8B-B14F-4D97-AF65-F5344CB8AC3E}">
        <p14:creationId xmlns:p14="http://schemas.microsoft.com/office/powerpoint/2010/main" val="2171220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s-I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fld id="{664BABC0-23FB-4B10-8F56-30D64AACF791}" type="datetimeFigureOut">
              <a:rPr lang="is-IS" smtClean="0"/>
              <a:t>11.4.2017</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0E50B44F-A2FF-429F-93CB-BF6DB8EF76A4}" type="slidenum">
              <a:rPr lang="is-IS" smtClean="0"/>
              <a:t>‹#›</a:t>
            </a:fld>
            <a:endParaRPr lang="is-IS"/>
          </a:p>
        </p:txBody>
      </p:sp>
    </p:spTree>
    <p:extLst>
      <p:ext uri="{BB962C8B-B14F-4D97-AF65-F5344CB8AC3E}">
        <p14:creationId xmlns:p14="http://schemas.microsoft.com/office/powerpoint/2010/main" val="184529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fld id="{664BABC0-23FB-4B10-8F56-30D64AACF791}" type="datetimeFigureOut">
              <a:rPr lang="is-IS" smtClean="0"/>
              <a:t>11.4.2017</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0E50B44F-A2FF-429F-93CB-BF6DB8EF76A4}" type="slidenum">
              <a:rPr lang="is-IS" smtClean="0"/>
              <a:t>‹#›</a:t>
            </a:fld>
            <a:endParaRPr lang="is-IS"/>
          </a:p>
        </p:txBody>
      </p:sp>
    </p:spTree>
    <p:extLst>
      <p:ext uri="{BB962C8B-B14F-4D97-AF65-F5344CB8AC3E}">
        <p14:creationId xmlns:p14="http://schemas.microsoft.com/office/powerpoint/2010/main" val="57039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BABC0-23FB-4B10-8F56-30D64AACF791}" type="datetimeFigureOut">
              <a:rPr lang="is-IS" smtClean="0"/>
              <a:t>11.4.2017</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0E50B44F-A2FF-429F-93CB-BF6DB8EF76A4}" type="slidenum">
              <a:rPr lang="is-IS" smtClean="0"/>
              <a:t>‹#›</a:t>
            </a:fld>
            <a:endParaRPr lang="is-IS"/>
          </a:p>
        </p:txBody>
      </p:sp>
    </p:spTree>
    <p:extLst>
      <p:ext uri="{BB962C8B-B14F-4D97-AF65-F5344CB8AC3E}">
        <p14:creationId xmlns:p14="http://schemas.microsoft.com/office/powerpoint/2010/main" val="233292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s-I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4BABC0-23FB-4B10-8F56-30D64AACF791}" type="datetimeFigureOut">
              <a:rPr lang="is-IS" smtClean="0"/>
              <a:t>11.4.2017</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0E50B44F-A2FF-429F-93CB-BF6DB8EF76A4}" type="slidenum">
              <a:rPr lang="is-IS" smtClean="0"/>
              <a:t>‹#›</a:t>
            </a:fld>
            <a:endParaRPr lang="is-IS"/>
          </a:p>
        </p:txBody>
      </p:sp>
    </p:spTree>
    <p:extLst>
      <p:ext uri="{BB962C8B-B14F-4D97-AF65-F5344CB8AC3E}">
        <p14:creationId xmlns:p14="http://schemas.microsoft.com/office/powerpoint/2010/main" val="405157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s-I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4BABC0-23FB-4B10-8F56-30D64AACF791}" type="datetimeFigureOut">
              <a:rPr lang="is-IS" smtClean="0"/>
              <a:t>11.4.2017</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0E50B44F-A2FF-429F-93CB-BF6DB8EF76A4}" type="slidenum">
              <a:rPr lang="is-IS" smtClean="0"/>
              <a:t>‹#›</a:t>
            </a:fld>
            <a:endParaRPr lang="is-IS"/>
          </a:p>
        </p:txBody>
      </p:sp>
    </p:spTree>
    <p:extLst>
      <p:ext uri="{BB962C8B-B14F-4D97-AF65-F5344CB8AC3E}">
        <p14:creationId xmlns:p14="http://schemas.microsoft.com/office/powerpoint/2010/main" val="169415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BABC0-23FB-4B10-8F56-30D64AACF791}" type="datetimeFigureOut">
              <a:rPr lang="is-IS" smtClean="0"/>
              <a:t>11.4.2017</a:t>
            </a:fld>
            <a:endParaRPr lang="is-I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0B44F-A2FF-429F-93CB-BF6DB8EF76A4}" type="slidenum">
              <a:rPr lang="is-IS" smtClean="0"/>
              <a:t>‹#›</a:t>
            </a:fld>
            <a:endParaRPr lang="is-IS"/>
          </a:p>
        </p:txBody>
      </p:sp>
    </p:spTree>
    <p:extLst>
      <p:ext uri="{BB962C8B-B14F-4D97-AF65-F5344CB8AC3E}">
        <p14:creationId xmlns:p14="http://schemas.microsoft.com/office/powerpoint/2010/main" val="2175613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5.png"/><Relationship Id="rId9"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650314"/>
            <a:ext cx="12204036" cy="86868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928" y="290071"/>
            <a:ext cx="2684169" cy="1252612"/>
          </a:xfrm>
          <a:prstGeom prst="rect">
            <a:avLst/>
          </a:prstGeom>
        </p:spPr>
      </p:pic>
    </p:spTree>
    <p:extLst>
      <p:ext uri="{BB962C8B-B14F-4D97-AF65-F5344CB8AC3E}">
        <p14:creationId xmlns:p14="http://schemas.microsoft.com/office/powerpoint/2010/main" val="516240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2865" y="-1"/>
            <a:ext cx="3674534" cy="6963509"/>
          </a:xfrm>
          <a:prstGeom prst="rect">
            <a:avLst/>
          </a:prstGeom>
          <a:solidFill>
            <a:srgbClr val="DBB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865" y="4867671"/>
            <a:ext cx="4889541" cy="2823128"/>
          </a:xfrm>
          <a:prstGeom prst="rect">
            <a:avLst/>
          </a:prstGeom>
        </p:spPr>
      </p:pic>
      <p:cxnSp>
        <p:nvCxnSpPr>
          <p:cNvPr id="8" name="Straight Connector 7"/>
          <p:cNvCxnSpPr/>
          <p:nvPr/>
        </p:nvCxnSpPr>
        <p:spPr>
          <a:xfrm>
            <a:off x="2477430" y="977900"/>
            <a:ext cx="2895601"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77429" y="1000202"/>
            <a:ext cx="3135719" cy="1785104"/>
          </a:xfrm>
          <a:prstGeom prst="rect">
            <a:avLst/>
          </a:prstGeom>
          <a:noFill/>
        </p:spPr>
        <p:txBody>
          <a:bodyPr wrap="square" rtlCol="0">
            <a:spAutoFit/>
          </a:bodyPr>
          <a:lstStyle/>
          <a:p>
            <a:pPr>
              <a:lnSpc>
                <a:spcPts val="3800"/>
              </a:lnSpc>
              <a:spcAft>
                <a:spcPts val="1800"/>
              </a:spcAft>
            </a:pPr>
            <a:r>
              <a:rPr lang="is-IS" sz="3200" dirty="0" smtClean="0">
                <a:solidFill>
                  <a:schemeClr val="bg1"/>
                </a:solidFill>
                <a:latin typeface="Fedra Sans Std Medium" charset="0"/>
                <a:ea typeface="Fedra Sans Std Medium" charset="0"/>
                <a:cs typeface="Fedra Sans Std Medium" charset="0"/>
              </a:rPr>
              <a:t>Affordable rental homes</a:t>
            </a:r>
          </a:p>
          <a:p>
            <a:pPr>
              <a:lnSpc>
                <a:spcPts val="3800"/>
              </a:lnSpc>
              <a:spcAft>
                <a:spcPts val="1800"/>
              </a:spcAft>
            </a:pPr>
            <a:endParaRPr lang="is-IS" sz="3200" dirty="0">
              <a:solidFill>
                <a:schemeClr val="bg1"/>
              </a:solidFill>
              <a:latin typeface="Fedra Sans Std Medium" charset="0"/>
              <a:ea typeface="Fedra Sans Std Medium" charset="0"/>
              <a:cs typeface="Fedra Sans Std Medium" charset="0"/>
            </a:endParaRPr>
          </a:p>
        </p:txBody>
      </p:sp>
    </p:spTree>
    <p:extLst>
      <p:ext uri="{BB962C8B-B14F-4D97-AF65-F5344CB8AC3E}">
        <p14:creationId xmlns:p14="http://schemas.microsoft.com/office/powerpoint/2010/main" val="3456441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2" name="Oval 1"/>
          <p:cNvSpPr/>
          <p:nvPr/>
        </p:nvSpPr>
        <p:spPr>
          <a:xfrm>
            <a:off x="8495113" y="4081247"/>
            <a:ext cx="1730640" cy="1625308"/>
          </a:xfrm>
          <a:prstGeom prst="ellipse">
            <a:avLst/>
          </a:prstGeom>
          <a:solidFill>
            <a:schemeClr val="tx1">
              <a:lumMod val="65000"/>
              <a:lumOff val="3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200" dirty="0" smtClean="0">
                <a:solidFill>
                  <a:schemeClr val="bg1"/>
                </a:solidFill>
                <a:latin typeface="Fedra Sans Std Bold" panose="020B0803040000020004" pitchFamily="34" charset="0"/>
              </a:rPr>
              <a:t>Housing Affairs Fund</a:t>
            </a:r>
          </a:p>
          <a:p>
            <a:pPr algn="ctr"/>
            <a:endParaRPr lang="is-IS" sz="1200" dirty="0">
              <a:solidFill>
                <a:schemeClr val="bg1"/>
              </a:solidFill>
              <a:latin typeface="Fedra Sans Std Bold" panose="020B0803040000020004" pitchFamily="34" charset="0"/>
            </a:endParaRPr>
          </a:p>
        </p:txBody>
      </p:sp>
      <p:sp>
        <p:nvSpPr>
          <p:cNvPr id="12" name="Oval 11"/>
          <p:cNvSpPr/>
          <p:nvPr/>
        </p:nvSpPr>
        <p:spPr>
          <a:xfrm>
            <a:off x="6276330" y="4056185"/>
            <a:ext cx="1730640" cy="1625308"/>
          </a:xfrm>
          <a:prstGeom prst="ellipse">
            <a:avLst/>
          </a:prstGeom>
          <a:solidFill>
            <a:schemeClr val="tx1">
              <a:lumMod val="65000"/>
              <a:lumOff val="3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200" dirty="0" smtClean="0">
                <a:solidFill>
                  <a:schemeClr val="bg1"/>
                </a:solidFill>
                <a:latin typeface="Fedra Sans Std Bold" panose="020B0803040000020004" pitchFamily="34" charset="0"/>
              </a:rPr>
              <a:t>Housing Financing Fund</a:t>
            </a:r>
            <a:endParaRPr lang="is-IS" sz="1200" dirty="0">
              <a:solidFill>
                <a:schemeClr val="bg1"/>
              </a:solidFill>
              <a:latin typeface="Fedra Sans Std Bold" panose="020B0803040000020004" pitchFamily="34" charset="0"/>
            </a:endParaRPr>
          </a:p>
        </p:txBody>
      </p:sp>
      <p:sp>
        <p:nvSpPr>
          <p:cNvPr id="14" name="TextBox 13"/>
          <p:cNvSpPr txBox="1"/>
          <p:nvPr/>
        </p:nvSpPr>
        <p:spPr>
          <a:xfrm>
            <a:off x="5892200" y="5978125"/>
            <a:ext cx="6299800" cy="1046440"/>
          </a:xfrm>
          <a:prstGeom prst="rect">
            <a:avLst/>
          </a:prstGeom>
          <a:noFill/>
        </p:spPr>
        <p:txBody>
          <a:bodyPr wrap="square" rtlCol="0">
            <a:spAutoFit/>
          </a:bodyPr>
          <a:lstStyle/>
          <a:p>
            <a:r>
              <a:rPr lang="is-IS" sz="1600" dirty="0" smtClean="0">
                <a:latin typeface="Fedra Serif B Std Book" panose="02030505050000020004" pitchFamily="18" charset="0"/>
                <a:ea typeface="Fedra Serif B Std Book" panose="02030505050000020004" pitchFamily="18" charset="0"/>
              </a:rPr>
              <a:t>Repayments of initial contributions and 50% of profit form a foundation to finance more flats with initial contributions in the rental system. </a:t>
            </a:r>
          </a:p>
          <a:p>
            <a:pPr marL="285750" indent="-285750">
              <a:buFont typeface="Arial" panose="020B0604020202020204" pitchFamily="34" charset="0"/>
              <a:buChar char="•"/>
            </a:pPr>
            <a:endParaRPr lang="is-IS" sz="1400" dirty="0">
              <a:latin typeface="Fedra Serif B Std Book" panose="02030505050000020004" pitchFamily="18" charset="0"/>
              <a:ea typeface="Fedra Serif B Std Book" panose="02030505050000020004" pitchFamily="18" charset="0"/>
            </a:endParaRPr>
          </a:p>
        </p:txBody>
      </p:sp>
      <p:sp>
        <p:nvSpPr>
          <p:cNvPr id="15" name="Chevron 14"/>
          <p:cNvSpPr/>
          <p:nvPr/>
        </p:nvSpPr>
        <p:spPr>
          <a:xfrm>
            <a:off x="4270091" y="2072284"/>
            <a:ext cx="2812027" cy="848857"/>
          </a:xfrm>
          <a:prstGeom prst="chevron">
            <a:avLst/>
          </a:prstGeom>
          <a:solidFill>
            <a:srgbClr val="F3E074"/>
          </a:solidFill>
          <a:ln>
            <a:solidFill>
              <a:srgbClr val="F3E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400" dirty="0" smtClean="0">
                <a:solidFill>
                  <a:schemeClr val="tx1"/>
                </a:solidFill>
                <a:latin typeface="Fedra Sans Std Bold" panose="020B0803040000020004" pitchFamily="34" charset="0"/>
              </a:rPr>
              <a:t>Repayments of loans- max 50 years</a:t>
            </a:r>
            <a:endParaRPr lang="is-IS" dirty="0">
              <a:solidFill>
                <a:schemeClr val="tx1"/>
              </a:solidFill>
            </a:endParaRPr>
          </a:p>
        </p:txBody>
      </p:sp>
      <p:sp>
        <p:nvSpPr>
          <p:cNvPr id="16" name="Chevron 15"/>
          <p:cNvSpPr/>
          <p:nvPr/>
        </p:nvSpPr>
        <p:spPr>
          <a:xfrm>
            <a:off x="6622095" y="2072284"/>
            <a:ext cx="2335549" cy="846440"/>
          </a:xfrm>
          <a:prstGeom prst="chevron">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400" dirty="0" smtClean="0">
                <a:solidFill>
                  <a:schemeClr val="tx1"/>
                </a:solidFill>
                <a:latin typeface="Fedra Sans Std Bold" panose="020B0803040000020004" pitchFamily="34" charset="0"/>
              </a:rPr>
              <a:t>Repayments of initial contributions</a:t>
            </a:r>
          </a:p>
        </p:txBody>
      </p:sp>
      <p:sp>
        <p:nvSpPr>
          <p:cNvPr id="17" name="TextBox 16"/>
          <p:cNvSpPr txBox="1"/>
          <p:nvPr/>
        </p:nvSpPr>
        <p:spPr>
          <a:xfrm>
            <a:off x="1015999" y="998653"/>
            <a:ext cx="9677975"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Sustainable rental system</a:t>
            </a:r>
            <a:endParaRPr lang="is-IS" sz="3200" spc="100" dirty="0">
              <a:latin typeface="Fedra Sans Std Medium" charset="0"/>
              <a:ea typeface="Fedra Sans Std Medium" charset="0"/>
              <a:cs typeface="Fedra Sans Std Medium"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19" name="Straight Connector 1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7" name="Rectangle 6"/>
          <p:cNvSpPr/>
          <p:nvPr/>
        </p:nvSpPr>
        <p:spPr>
          <a:xfrm>
            <a:off x="6099818" y="3977554"/>
            <a:ext cx="4249082" cy="1832695"/>
          </a:xfrm>
          <a:prstGeom prst="rect">
            <a:avLst/>
          </a:prstGeom>
          <a:noFill/>
          <a:ln w="19050">
            <a:solidFill>
              <a:srgbClr val="E4CC2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4" name="Chevron 23"/>
          <p:cNvSpPr/>
          <p:nvPr/>
        </p:nvSpPr>
        <p:spPr>
          <a:xfrm>
            <a:off x="8533268" y="2071287"/>
            <a:ext cx="2106919" cy="847437"/>
          </a:xfrm>
          <a:prstGeom prst="chevron">
            <a:avLst/>
          </a:prstGeom>
          <a:solidFill>
            <a:srgbClr val="DBB419"/>
          </a:solidFill>
          <a:ln>
            <a:solidFill>
              <a:srgbClr val="DBB4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400" dirty="0" smtClean="0">
                <a:solidFill>
                  <a:schemeClr val="tx1"/>
                </a:solidFill>
                <a:latin typeface="Fedra Sans Std Bold" panose="020B0803040000020004" pitchFamily="34" charset="0"/>
              </a:rPr>
              <a:t>50%</a:t>
            </a:r>
            <a:br>
              <a:rPr lang="is-IS" sz="1400" dirty="0" smtClean="0">
                <a:solidFill>
                  <a:schemeClr val="tx1"/>
                </a:solidFill>
                <a:latin typeface="Fedra Sans Std Bold" panose="020B0803040000020004" pitchFamily="34" charset="0"/>
              </a:rPr>
            </a:br>
            <a:r>
              <a:rPr lang="is-IS" sz="1400" dirty="0" smtClean="0">
                <a:solidFill>
                  <a:schemeClr val="tx1"/>
                </a:solidFill>
                <a:latin typeface="Fedra Sans Std Bold" panose="020B0803040000020004" pitchFamily="34" charset="0"/>
              </a:rPr>
              <a:t>of profit</a:t>
            </a:r>
            <a:endParaRPr lang="is-IS" dirty="0">
              <a:solidFill>
                <a:schemeClr val="tx1"/>
              </a:solidFill>
            </a:endParaRPr>
          </a:p>
        </p:txBody>
      </p:sp>
      <p:sp>
        <p:nvSpPr>
          <p:cNvPr id="30" name="Right Arrow 29"/>
          <p:cNvSpPr/>
          <p:nvPr/>
        </p:nvSpPr>
        <p:spPr>
          <a:xfrm rot="6916238">
            <a:off x="9188930" y="3322011"/>
            <a:ext cx="1013264" cy="252256"/>
          </a:xfrm>
          <a:prstGeom prst="rightArrow">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1" name="Right Arrow 30"/>
          <p:cNvSpPr/>
          <p:nvPr/>
        </p:nvSpPr>
        <p:spPr>
          <a:xfrm rot="6706958">
            <a:off x="7058202" y="3276671"/>
            <a:ext cx="909415" cy="252256"/>
          </a:xfrm>
          <a:prstGeom prst="rightArrow">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3" name="Right Arrow 32"/>
          <p:cNvSpPr/>
          <p:nvPr/>
        </p:nvSpPr>
        <p:spPr>
          <a:xfrm rot="10800000">
            <a:off x="8040417" y="4767773"/>
            <a:ext cx="347397" cy="252256"/>
          </a:xfrm>
          <a:prstGeom prst="rightArrow">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5" name="Flowchart: Off-page Connector 34"/>
          <p:cNvSpPr/>
          <p:nvPr/>
        </p:nvSpPr>
        <p:spPr>
          <a:xfrm rot="10800000">
            <a:off x="1120449" y="2210697"/>
            <a:ext cx="3103809" cy="3530735"/>
          </a:xfrm>
          <a:prstGeom prst="flowChartOffpageConnector">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solidFill>
                <a:schemeClr val="bg1"/>
              </a:solidFill>
              <a:latin typeface="Fedra Sans Std Bold" panose="020B0803040000020004" pitchFamily="34" charset="0"/>
            </a:endParaRPr>
          </a:p>
        </p:txBody>
      </p:sp>
      <p:sp>
        <p:nvSpPr>
          <p:cNvPr id="36" name="Rectangle 35"/>
          <p:cNvSpPr/>
          <p:nvPr/>
        </p:nvSpPr>
        <p:spPr>
          <a:xfrm>
            <a:off x="1092200" y="2172840"/>
            <a:ext cx="3225060" cy="3508653"/>
          </a:xfrm>
          <a:prstGeom prst="rect">
            <a:avLst/>
          </a:prstGeom>
        </p:spPr>
        <p:txBody>
          <a:bodyPr wrap="square">
            <a:spAutoFit/>
          </a:bodyPr>
          <a:lstStyle/>
          <a:p>
            <a:endParaRPr lang="is-IS" sz="2000" dirty="0" smtClean="0">
              <a:solidFill>
                <a:schemeClr val="tx1">
                  <a:lumMod val="75000"/>
                  <a:lumOff val="25000"/>
                </a:schemeClr>
              </a:solidFill>
              <a:latin typeface="Fedra Sans Std Bold" panose="020B0803040000020004" pitchFamily="34" charset="0"/>
            </a:endParaRPr>
          </a:p>
          <a:p>
            <a:endParaRPr lang="is-IS" sz="2800" dirty="0" smtClean="0">
              <a:solidFill>
                <a:schemeClr val="tx1">
                  <a:lumMod val="75000"/>
                  <a:lumOff val="25000"/>
                </a:schemeClr>
              </a:solidFill>
              <a:latin typeface="Fedra Sans Std Bold" panose="020B0803040000020004" pitchFamily="34" charset="0"/>
            </a:endParaRPr>
          </a:p>
          <a:p>
            <a:r>
              <a:rPr lang="is-IS" sz="2800" dirty="0" smtClean="0">
                <a:solidFill>
                  <a:schemeClr val="tx1">
                    <a:lumMod val="75000"/>
                    <a:lumOff val="25000"/>
                  </a:schemeClr>
                </a:solidFill>
                <a:latin typeface="Fedra Sans Std Bold" panose="020B0803040000020004" pitchFamily="34" charset="0"/>
              </a:rPr>
              <a:t>-Non-profit organization</a:t>
            </a:r>
          </a:p>
          <a:p>
            <a:pPr>
              <a:spcAft>
                <a:spcPts val="600"/>
              </a:spcAft>
            </a:pPr>
            <a:r>
              <a:rPr lang="is-IS" sz="2800" dirty="0" smtClean="0">
                <a:solidFill>
                  <a:schemeClr val="tx1">
                    <a:lumMod val="75000"/>
                    <a:lumOff val="25000"/>
                  </a:schemeClr>
                </a:solidFill>
                <a:latin typeface="Fedra Sans Std Bold" panose="020B0803040000020004" pitchFamily="34" charset="0"/>
              </a:rPr>
              <a:t>-Municipality</a:t>
            </a:r>
          </a:p>
          <a:p>
            <a:pPr>
              <a:spcAft>
                <a:spcPts val="600"/>
              </a:spcAft>
            </a:pPr>
            <a:r>
              <a:rPr lang="is-IS" sz="2000" dirty="0" smtClean="0">
                <a:solidFill>
                  <a:schemeClr val="tx1">
                    <a:lumMod val="75000"/>
                    <a:lumOff val="25000"/>
                  </a:schemeClr>
                </a:solidFill>
                <a:latin typeface="Fedra Sans Std Bold" panose="020B0803040000020004" pitchFamily="34" charset="0"/>
              </a:rPr>
              <a:t>Owns and runs long-term rental homes</a:t>
            </a:r>
          </a:p>
          <a:p>
            <a:r>
              <a:rPr lang="is-IS" sz="2000" dirty="0" smtClean="0">
                <a:solidFill>
                  <a:schemeClr val="tx1">
                    <a:lumMod val="75000"/>
                    <a:lumOff val="25000"/>
                  </a:schemeClr>
                </a:solidFill>
                <a:latin typeface="Fedra Sans Std Bold" panose="020B0803040000020004" pitchFamily="34" charset="0"/>
              </a:rPr>
              <a:t>Non-profit</a:t>
            </a:r>
          </a:p>
          <a:p>
            <a:r>
              <a:rPr lang="is-IS" sz="2000" dirty="0" smtClean="0">
                <a:solidFill>
                  <a:schemeClr val="tx1">
                    <a:lumMod val="75000"/>
                    <a:lumOff val="25000"/>
                  </a:schemeClr>
                </a:solidFill>
                <a:latin typeface="Fedra Sans Std Bold" panose="020B0803040000020004" pitchFamily="34" charset="0"/>
              </a:rPr>
              <a:t>Tax-free</a:t>
            </a:r>
            <a:endParaRPr lang="is-IS" sz="2000" dirty="0"/>
          </a:p>
        </p:txBody>
      </p:sp>
      <p:sp>
        <p:nvSpPr>
          <p:cNvPr id="21" name="Right Arrow 20"/>
          <p:cNvSpPr/>
          <p:nvPr/>
        </p:nvSpPr>
        <p:spPr>
          <a:xfrm rot="10800000">
            <a:off x="4327922" y="4728708"/>
            <a:ext cx="1596895" cy="291322"/>
          </a:xfrm>
          <a:prstGeom prst="rightArrow">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TextBox 2"/>
          <p:cNvSpPr txBox="1"/>
          <p:nvPr/>
        </p:nvSpPr>
        <p:spPr>
          <a:xfrm>
            <a:off x="4494677" y="4212820"/>
            <a:ext cx="1606530" cy="584775"/>
          </a:xfrm>
          <a:prstGeom prst="rect">
            <a:avLst/>
          </a:prstGeom>
          <a:noFill/>
        </p:spPr>
        <p:txBody>
          <a:bodyPr wrap="none" rtlCol="0">
            <a:spAutoFit/>
          </a:bodyPr>
          <a:lstStyle/>
          <a:p>
            <a:r>
              <a:rPr lang="is-IS" sz="1600" dirty="0" smtClean="0">
                <a:latin typeface="Fedra Sans Std Bold" panose="020B0803040000020004" pitchFamily="34" charset="0"/>
              </a:rPr>
              <a:t>Initial </a:t>
            </a:r>
          </a:p>
          <a:p>
            <a:r>
              <a:rPr lang="is-IS" sz="1600" dirty="0" smtClean="0">
                <a:latin typeface="Fedra Sans Std Bold" panose="020B0803040000020004" pitchFamily="34" charset="0"/>
              </a:rPr>
              <a:t>contributions</a:t>
            </a:r>
            <a:endParaRPr lang="is-IS" sz="1600" dirty="0">
              <a:latin typeface="Fedra Sans Std Bold" panose="020B0803040000020004" pitchFamily="34" charset="0"/>
            </a:endParaRPr>
          </a:p>
        </p:txBody>
      </p:sp>
      <p:sp>
        <p:nvSpPr>
          <p:cNvPr id="4" name="Rectangle 3"/>
          <p:cNvSpPr/>
          <p:nvPr/>
        </p:nvSpPr>
        <p:spPr>
          <a:xfrm>
            <a:off x="1015999" y="1497972"/>
            <a:ext cx="8209678" cy="452432"/>
          </a:xfrm>
          <a:prstGeom prst="rect">
            <a:avLst/>
          </a:prstGeom>
        </p:spPr>
        <p:txBody>
          <a:bodyPr wrap="square">
            <a:spAutoFit/>
          </a:bodyPr>
          <a:lstStyle/>
          <a:p>
            <a:pPr>
              <a:lnSpc>
                <a:spcPct val="130000"/>
              </a:lnSpc>
              <a:spcBef>
                <a:spcPts val="600"/>
              </a:spcBef>
            </a:pPr>
            <a:r>
              <a:rPr lang="en-US" dirty="0">
                <a:latin typeface="Fedra Serif B Std Book" panose="02030505050000020004" pitchFamily="18" charset="0"/>
                <a:ea typeface="Fedra Serif B Std Book" panose="02030505050000020004" pitchFamily="18" charset="0"/>
              </a:rPr>
              <a:t>Based on the Danish legislation – general apartments /</a:t>
            </a:r>
            <a:r>
              <a:rPr lang="en-US" dirty="0" err="1">
                <a:latin typeface="Fedra Serif B Std Book" panose="02030505050000020004" pitchFamily="18" charset="0"/>
                <a:ea typeface="Fedra Serif B Std Book" panose="02030505050000020004" pitchFamily="18" charset="0"/>
              </a:rPr>
              <a:t>almene</a:t>
            </a:r>
            <a:r>
              <a:rPr lang="en-US" dirty="0">
                <a:latin typeface="Fedra Serif B Std Book" panose="02030505050000020004" pitchFamily="18" charset="0"/>
                <a:ea typeface="Fedra Serif B Std Book" panose="02030505050000020004" pitchFamily="18" charset="0"/>
              </a:rPr>
              <a:t> </a:t>
            </a:r>
            <a:r>
              <a:rPr lang="en-US" dirty="0" err="1">
                <a:latin typeface="Fedra Serif B Std Book" panose="02030505050000020004" pitchFamily="18" charset="0"/>
                <a:ea typeface="Fedra Serif B Std Book" panose="02030505050000020004" pitchFamily="18" charset="0"/>
              </a:rPr>
              <a:t>boliger</a:t>
            </a:r>
            <a:endParaRPr lang="en-US" dirty="0">
              <a:latin typeface="Fedra Serif B Std Book" panose="02030505050000020004" pitchFamily="18" charset="0"/>
              <a:ea typeface="Fedra Serif B Std Book" panose="02030505050000020004" pitchFamily="18" charset="0"/>
            </a:endParaRPr>
          </a:p>
        </p:txBody>
      </p:sp>
    </p:spTree>
    <p:extLst>
      <p:ext uri="{BB962C8B-B14F-4D97-AF65-F5344CB8AC3E}">
        <p14:creationId xmlns:p14="http://schemas.microsoft.com/office/powerpoint/2010/main" val="1664484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Object</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6" name="Content Placeholder 2"/>
          <p:cNvSpPr>
            <a:spLocks noGrp="1"/>
          </p:cNvSpPr>
          <p:nvPr>
            <p:ph idx="1"/>
          </p:nvPr>
        </p:nvSpPr>
        <p:spPr>
          <a:xfrm>
            <a:off x="1104900" y="1916113"/>
            <a:ext cx="10047192" cy="4605003"/>
          </a:xfrm>
        </p:spPr>
        <p:txBody>
          <a:bodyPr>
            <a:normAutofit/>
          </a:bodyPr>
          <a:lstStyle/>
          <a:p>
            <a:pPr>
              <a:lnSpc>
                <a:spcPct val="130000"/>
              </a:lnSpc>
              <a:spcBef>
                <a:spcPts val="600"/>
              </a:spcBef>
            </a:pPr>
            <a:r>
              <a:rPr lang="is-IS" dirty="0" smtClean="0">
                <a:latin typeface="Fedra Serif B Std Book" panose="02030505050000020004" pitchFamily="18" charset="0"/>
                <a:ea typeface="Fedra Serif B Std Book" panose="02030505050000020004" pitchFamily="18" charset="0"/>
              </a:rPr>
              <a:t>Improve housing security of low-income families and individuals by increasing access to secure and appropriate residential housing for rent. </a:t>
            </a:r>
          </a:p>
          <a:p>
            <a:pPr>
              <a:lnSpc>
                <a:spcPct val="130000"/>
              </a:lnSpc>
              <a:spcBef>
                <a:spcPts val="600"/>
              </a:spcBef>
            </a:pPr>
            <a:endParaRPr lang="is-IS" dirty="0" smtClean="0">
              <a:latin typeface="Fedra Serif B Std Book" panose="02030505050000020004" pitchFamily="18" charset="0"/>
              <a:ea typeface="Fedra Serif B Std Book" panose="02030505050000020004" pitchFamily="18" charset="0"/>
            </a:endParaRPr>
          </a:p>
          <a:p>
            <a:pPr>
              <a:lnSpc>
                <a:spcPct val="130000"/>
              </a:lnSpc>
              <a:spcBef>
                <a:spcPts val="600"/>
              </a:spcBef>
            </a:pPr>
            <a:endParaRPr lang="is-IS" dirty="0">
              <a:latin typeface="Fedra Serif B Std Book" panose="02030505050000020004" pitchFamily="18" charset="0"/>
              <a:ea typeface="Fedra Serif B Std Book" panose="02030505050000020004" pitchFamily="18" charset="0"/>
            </a:endParaRPr>
          </a:p>
        </p:txBody>
      </p:sp>
    </p:spTree>
    <p:extLst>
      <p:ext uri="{BB962C8B-B14F-4D97-AF65-F5344CB8AC3E}">
        <p14:creationId xmlns:p14="http://schemas.microsoft.com/office/powerpoint/2010/main" val="4177082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a:latin typeface="Fedra Sans Std Medium" charset="0"/>
                <a:ea typeface="Fedra Sans Std Medium" charset="0"/>
                <a:cs typeface="Fedra Sans Std Medium" charset="0"/>
              </a:rPr>
              <a:t>Special emphasis</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6" name="Content Placeholder 2"/>
          <p:cNvSpPr>
            <a:spLocks noGrp="1"/>
          </p:cNvSpPr>
          <p:nvPr>
            <p:ph idx="1"/>
          </p:nvPr>
        </p:nvSpPr>
        <p:spPr>
          <a:xfrm>
            <a:off x="1104900" y="1916113"/>
            <a:ext cx="10047192" cy="4605003"/>
          </a:xfrm>
        </p:spPr>
        <p:txBody>
          <a:bodyPr>
            <a:normAutofit/>
          </a:bodyPr>
          <a:lstStyle/>
          <a:p>
            <a:pPr>
              <a:lnSpc>
                <a:spcPct val="130000"/>
              </a:lnSpc>
              <a:spcBef>
                <a:spcPts val="600"/>
              </a:spcBef>
            </a:pPr>
            <a:r>
              <a:rPr lang="en-US" dirty="0" smtClean="0">
                <a:latin typeface="Fedra Serif B Std Book" panose="02030505050000020004" pitchFamily="18" charset="0"/>
                <a:ea typeface="Fedra Serif B Std Book" panose="02030505050000020004" pitchFamily="18" charset="0"/>
              </a:rPr>
              <a:t>New homes and </a:t>
            </a:r>
            <a:r>
              <a:rPr lang="en-US" dirty="0">
                <a:latin typeface="Fedra Serif B Std Book" panose="02030505050000020004" pitchFamily="18" charset="0"/>
                <a:ea typeface="Fedra Serif B Std Book" panose="02030505050000020004" pitchFamily="18" charset="0"/>
              </a:rPr>
              <a:t>an increase in the number of </a:t>
            </a:r>
            <a:r>
              <a:rPr lang="en-US" dirty="0" smtClean="0">
                <a:latin typeface="Fedra Serif B Std Book" panose="02030505050000020004" pitchFamily="18" charset="0"/>
                <a:ea typeface="Fedra Serif B Std Book" panose="02030505050000020004" pitchFamily="18" charset="0"/>
              </a:rPr>
              <a:t>rental apartments</a:t>
            </a:r>
            <a:r>
              <a:rPr lang="en-US" dirty="0">
                <a:latin typeface="Fedra Serif B Std Book" panose="02030505050000020004" pitchFamily="18" charset="0"/>
                <a:ea typeface="Fedra Serif B Std Book" panose="02030505050000020004" pitchFamily="18" charset="0"/>
              </a:rPr>
              <a:t>.</a:t>
            </a:r>
          </a:p>
          <a:p>
            <a:pPr>
              <a:lnSpc>
                <a:spcPct val="130000"/>
              </a:lnSpc>
              <a:spcBef>
                <a:spcPts val="600"/>
              </a:spcBef>
            </a:pPr>
            <a:r>
              <a:rPr lang="en-US" dirty="0">
                <a:latin typeface="Fedra Serif B Std Book" panose="02030505050000020004" pitchFamily="18" charset="0"/>
                <a:ea typeface="Fedra Serif B Std Book" panose="02030505050000020004" pitchFamily="18" charset="0"/>
              </a:rPr>
              <a:t>Apartments in areas where there is a need for </a:t>
            </a:r>
            <a:r>
              <a:rPr lang="en-US" dirty="0" smtClean="0">
                <a:latin typeface="Fedra Serif B Std Book" panose="02030505050000020004" pitchFamily="18" charset="0"/>
                <a:ea typeface="Fedra Serif B Std Book" panose="02030505050000020004" pitchFamily="18" charset="0"/>
              </a:rPr>
              <a:t>rental apartments </a:t>
            </a:r>
            <a:r>
              <a:rPr lang="en-US" dirty="0">
                <a:latin typeface="Fedra Serif B Std Book" panose="02030505050000020004" pitchFamily="18" charset="0"/>
                <a:ea typeface="Fedra Serif B Std Book" panose="02030505050000020004" pitchFamily="18" charset="0"/>
              </a:rPr>
              <a:t>for tenants who are under income </a:t>
            </a:r>
            <a:r>
              <a:rPr lang="en-US" dirty="0" smtClean="0">
                <a:latin typeface="Fedra Serif B Std Book" panose="02030505050000020004" pitchFamily="18" charset="0"/>
                <a:ea typeface="Fedra Serif B Std Book" panose="02030505050000020004" pitchFamily="18" charset="0"/>
              </a:rPr>
              <a:t>and asset </a:t>
            </a:r>
            <a:r>
              <a:rPr lang="en-US" dirty="0">
                <a:latin typeface="Fedra Serif B Std Book" panose="02030505050000020004" pitchFamily="18" charset="0"/>
                <a:ea typeface="Fedra Serif B Std Book" panose="02030505050000020004" pitchFamily="18" charset="0"/>
              </a:rPr>
              <a:t>limits.</a:t>
            </a:r>
            <a:endParaRPr lang="is-IS" dirty="0">
              <a:latin typeface="Fedra Serif B Std Book" panose="02030505050000020004" pitchFamily="18" charset="0"/>
              <a:ea typeface="Fedra Serif B Std Book" panose="02030505050000020004" pitchFamily="18" charset="0"/>
            </a:endParaRPr>
          </a:p>
        </p:txBody>
      </p:sp>
    </p:spTree>
    <p:extLst>
      <p:ext uri="{BB962C8B-B14F-4D97-AF65-F5344CB8AC3E}">
        <p14:creationId xmlns:p14="http://schemas.microsoft.com/office/powerpoint/2010/main" val="1907352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In addition, emphasis is placed on</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6" name="Content Placeholder 2"/>
          <p:cNvSpPr>
            <a:spLocks noGrp="1"/>
          </p:cNvSpPr>
          <p:nvPr>
            <p:ph idx="1"/>
          </p:nvPr>
        </p:nvSpPr>
        <p:spPr>
          <a:xfrm>
            <a:off x="1104900" y="1916113"/>
            <a:ext cx="10047192" cy="4605003"/>
          </a:xfrm>
        </p:spPr>
        <p:txBody>
          <a:bodyPr>
            <a:normAutofit lnSpcReduction="10000"/>
          </a:bodyPr>
          <a:lstStyle/>
          <a:p>
            <a:pPr>
              <a:lnSpc>
                <a:spcPct val="130000"/>
              </a:lnSpc>
              <a:spcBef>
                <a:spcPts val="600"/>
              </a:spcBef>
            </a:pPr>
            <a:r>
              <a:rPr lang="en-US" dirty="0" smtClean="0">
                <a:latin typeface="Fedra Serif B Std Book" panose="02030505050000020004" pitchFamily="18" charset="0"/>
                <a:ea typeface="Fedra Serif B Std Book" panose="02030505050000020004" pitchFamily="18" charset="0"/>
              </a:rPr>
              <a:t>Efficient </a:t>
            </a:r>
            <a:r>
              <a:rPr lang="en-US" dirty="0">
                <a:latin typeface="Fedra Serif B Std Book" panose="02030505050000020004" pitchFamily="18" charset="0"/>
                <a:ea typeface="Fedra Serif B Std Book" panose="02030505050000020004" pitchFamily="18" charset="0"/>
              </a:rPr>
              <a:t>methods of apartment construction for </a:t>
            </a:r>
            <a:r>
              <a:rPr lang="en-US" dirty="0" smtClean="0">
                <a:latin typeface="Fedra Serif B Std Book" panose="02030505050000020004" pitchFamily="18" charset="0"/>
                <a:ea typeface="Fedra Serif B Std Book" panose="02030505050000020004" pitchFamily="18" charset="0"/>
              </a:rPr>
              <a:t>the purpose </a:t>
            </a:r>
            <a:r>
              <a:rPr lang="en-US" dirty="0">
                <a:latin typeface="Fedra Serif B Std Book" panose="02030505050000020004" pitchFamily="18" charset="0"/>
                <a:ea typeface="Fedra Serif B Std Book" panose="02030505050000020004" pitchFamily="18" charset="0"/>
              </a:rPr>
              <a:t>of reducing construction costs.</a:t>
            </a:r>
          </a:p>
          <a:p>
            <a:pPr>
              <a:lnSpc>
                <a:spcPct val="130000"/>
              </a:lnSpc>
              <a:spcBef>
                <a:spcPts val="600"/>
              </a:spcBef>
            </a:pPr>
            <a:r>
              <a:rPr lang="en-US" dirty="0">
                <a:latin typeface="Fedra Serif B Std Book" panose="02030505050000020004" pitchFamily="18" charset="0"/>
                <a:ea typeface="Fedra Serif B Std Book" panose="02030505050000020004" pitchFamily="18" charset="0"/>
              </a:rPr>
              <a:t>Creative and innovative solutions and good design.</a:t>
            </a:r>
          </a:p>
          <a:p>
            <a:pPr>
              <a:lnSpc>
                <a:spcPct val="130000"/>
              </a:lnSpc>
              <a:spcBef>
                <a:spcPts val="600"/>
              </a:spcBef>
            </a:pPr>
            <a:r>
              <a:rPr lang="en-US" dirty="0">
                <a:latin typeface="Fedra Serif B Std Book" panose="02030505050000020004" pitchFamily="18" charset="0"/>
                <a:ea typeface="Fedra Serif B Std Book" panose="02030505050000020004" pitchFamily="18" charset="0"/>
              </a:rPr>
              <a:t>Apartments that fulfil the needs of the residents </a:t>
            </a:r>
            <a:r>
              <a:rPr lang="en-US" dirty="0" smtClean="0">
                <a:latin typeface="Fedra Serif B Std Book" panose="02030505050000020004" pitchFamily="18" charset="0"/>
                <a:ea typeface="Fedra Serif B Std Book" panose="02030505050000020004" pitchFamily="18" charset="0"/>
              </a:rPr>
              <a:t>in each </a:t>
            </a:r>
            <a:r>
              <a:rPr lang="en-US" dirty="0">
                <a:latin typeface="Fedra Serif B Std Book" panose="02030505050000020004" pitchFamily="18" charset="0"/>
                <a:ea typeface="Fedra Serif B Std Book" panose="02030505050000020004" pitchFamily="18" charset="0"/>
              </a:rPr>
              <a:t>area.</a:t>
            </a:r>
          </a:p>
          <a:p>
            <a:pPr>
              <a:lnSpc>
                <a:spcPct val="130000"/>
              </a:lnSpc>
              <a:spcBef>
                <a:spcPts val="600"/>
              </a:spcBef>
            </a:pPr>
            <a:r>
              <a:rPr lang="en-US" dirty="0">
                <a:latin typeface="Fedra Serif B Std Book" panose="02030505050000020004" pitchFamily="18" charset="0"/>
                <a:ea typeface="Fedra Serif B Std Book" panose="02030505050000020004" pitchFamily="18" charset="0"/>
              </a:rPr>
              <a:t>Apartments that fulfil the needs of different groups.</a:t>
            </a:r>
          </a:p>
          <a:p>
            <a:pPr>
              <a:lnSpc>
                <a:spcPct val="130000"/>
              </a:lnSpc>
              <a:spcBef>
                <a:spcPts val="600"/>
              </a:spcBef>
            </a:pPr>
            <a:r>
              <a:rPr lang="en-US" dirty="0">
                <a:latin typeface="Fedra Serif B Std Book" panose="02030505050000020004" pitchFamily="18" charset="0"/>
                <a:ea typeface="Fedra Serif B Std Book" panose="02030505050000020004" pitchFamily="18" charset="0"/>
              </a:rPr>
              <a:t>Encouraging diversity in the composition of </a:t>
            </a:r>
            <a:r>
              <a:rPr lang="en-US" dirty="0" smtClean="0">
                <a:latin typeface="Fedra Serif B Std Book" panose="02030505050000020004" pitchFamily="18" charset="0"/>
                <a:ea typeface="Fedra Serif B Std Book" panose="02030505050000020004" pitchFamily="18" charset="0"/>
              </a:rPr>
              <a:t>residents and </a:t>
            </a:r>
            <a:r>
              <a:rPr lang="en-US" dirty="0">
                <a:latin typeface="Fedra Serif B Std Book" panose="02030505050000020004" pitchFamily="18" charset="0"/>
                <a:ea typeface="Fedra Serif B Std Book" panose="02030505050000020004" pitchFamily="18" charset="0"/>
              </a:rPr>
              <a:t>the mixing of socio-economic classes.</a:t>
            </a:r>
            <a:endParaRPr lang="is-IS" dirty="0">
              <a:latin typeface="Fedra Serif B Std Book" panose="02030505050000020004" pitchFamily="18" charset="0"/>
              <a:ea typeface="Fedra Serif B Std Book" panose="02030505050000020004" pitchFamily="18" charset="0"/>
            </a:endParaRPr>
          </a:p>
        </p:txBody>
      </p:sp>
    </p:spTree>
    <p:extLst>
      <p:ext uri="{BB962C8B-B14F-4D97-AF65-F5344CB8AC3E}">
        <p14:creationId xmlns:p14="http://schemas.microsoft.com/office/powerpoint/2010/main" val="1344362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1176000"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Prioritization =&gt; competition in affordable housing</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6" name="Content Placeholder 2"/>
          <p:cNvSpPr>
            <a:spLocks noGrp="1"/>
          </p:cNvSpPr>
          <p:nvPr>
            <p:ph idx="1"/>
          </p:nvPr>
        </p:nvSpPr>
        <p:spPr>
          <a:xfrm>
            <a:off x="1104900" y="1916113"/>
            <a:ext cx="10047192" cy="4605003"/>
          </a:xfrm>
        </p:spPr>
        <p:txBody>
          <a:bodyPr>
            <a:normAutofit/>
          </a:bodyPr>
          <a:lstStyle/>
          <a:p>
            <a:pPr>
              <a:lnSpc>
                <a:spcPct val="130000"/>
              </a:lnSpc>
              <a:spcBef>
                <a:spcPts val="600"/>
              </a:spcBef>
            </a:pPr>
            <a:r>
              <a:rPr lang="en-US" dirty="0" smtClean="0">
                <a:latin typeface="Fedra Serif B Std Book" panose="02030505050000020004" pitchFamily="18" charset="0"/>
                <a:ea typeface="Fedra Serif B Std Book" panose="02030505050000020004" pitchFamily="18" charset="0"/>
              </a:rPr>
              <a:t>The Housing Financing Fund advertises the amount to be allocated for initial contributions twice a year</a:t>
            </a:r>
          </a:p>
          <a:p>
            <a:pPr>
              <a:lnSpc>
                <a:spcPct val="130000"/>
              </a:lnSpc>
              <a:spcBef>
                <a:spcPts val="600"/>
              </a:spcBef>
            </a:pPr>
            <a:r>
              <a:rPr lang="en-US" dirty="0" smtClean="0">
                <a:latin typeface="Fedra Serif B Std Book" panose="02030505050000020004" pitchFamily="18" charset="0"/>
                <a:ea typeface="Fedra Serif B Std Book" panose="02030505050000020004" pitchFamily="18" charset="0"/>
              </a:rPr>
              <a:t>Excess demand for the contribution</a:t>
            </a:r>
          </a:p>
          <a:p>
            <a:pPr>
              <a:lnSpc>
                <a:spcPct val="130000"/>
              </a:lnSpc>
              <a:spcBef>
                <a:spcPts val="600"/>
              </a:spcBef>
            </a:pPr>
            <a:r>
              <a:rPr lang="is-IS" dirty="0" smtClean="0">
                <a:latin typeface="Fedra Serif B Std Book" panose="02030505050000020004" pitchFamily="18" charset="0"/>
                <a:ea typeface="Fedra Serif B Std Book" panose="02030505050000020004" pitchFamily="18" charset="0"/>
              </a:rPr>
              <a:t>Leads to prioritizing of application on basis of the emphasis on new builds, need for rental apartments, affordability &amp; encouraging diversity.</a:t>
            </a:r>
            <a:endParaRPr lang="is-IS" dirty="0">
              <a:latin typeface="Fedra Serif B Std Book" panose="02030505050000020004" pitchFamily="18" charset="0"/>
              <a:ea typeface="Fedra Serif B Std Book" panose="02030505050000020004" pitchFamily="18" charset="0"/>
            </a:endParaRPr>
          </a:p>
        </p:txBody>
      </p:sp>
    </p:spTree>
    <p:extLst>
      <p:ext uri="{BB962C8B-B14F-4D97-AF65-F5344CB8AC3E}">
        <p14:creationId xmlns:p14="http://schemas.microsoft.com/office/powerpoint/2010/main" val="753633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Focus group</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6" name="Content Placeholder 2"/>
          <p:cNvSpPr>
            <a:spLocks noGrp="1"/>
          </p:cNvSpPr>
          <p:nvPr>
            <p:ph idx="1"/>
          </p:nvPr>
        </p:nvSpPr>
        <p:spPr>
          <a:xfrm>
            <a:off x="1104899" y="1916113"/>
            <a:ext cx="4713606" cy="4605003"/>
          </a:xfrm>
        </p:spPr>
        <p:txBody>
          <a:bodyPr>
            <a:normAutofit fontScale="92500" lnSpcReduction="20000"/>
          </a:bodyPr>
          <a:lstStyle/>
          <a:p>
            <a:pPr marL="0" indent="0">
              <a:lnSpc>
                <a:spcPct val="130000"/>
              </a:lnSpc>
              <a:spcBef>
                <a:spcPts val="600"/>
              </a:spcBef>
              <a:buNone/>
            </a:pPr>
            <a:r>
              <a:rPr lang="is-IS" dirty="0" smtClean="0">
                <a:latin typeface="Fedra Serif B Std Book" panose="02030505050000020004" pitchFamily="18" charset="0"/>
                <a:ea typeface="Fedra Serif B Std Book" panose="02030505050000020004" pitchFamily="18" charset="0"/>
              </a:rPr>
              <a:t>Promote affordable rental homes for:</a:t>
            </a:r>
          </a:p>
          <a:p>
            <a:pPr>
              <a:lnSpc>
                <a:spcPct val="130000"/>
              </a:lnSpc>
              <a:spcBef>
                <a:spcPts val="600"/>
              </a:spcBef>
            </a:pPr>
            <a:r>
              <a:rPr lang="is-IS" dirty="0" smtClean="0">
                <a:latin typeface="Fedra Serif B Std Book" panose="02030505050000020004" pitchFamily="18" charset="0"/>
                <a:ea typeface="Fedra Serif B Std Book" panose="02030505050000020004" pitchFamily="18" charset="0"/>
              </a:rPr>
              <a:t>Students</a:t>
            </a:r>
          </a:p>
          <a:p>
            <a:pPr>
              <a:lnSpc>
                <a:spcPct val="130000"/>
              </a:lnSpc>
              <a:spcBef>
                <a:spcPts val="600"/>
              </a:spcBef>
            </a:pPr>
            <a:r>
              <a:rPr lang="is-IS" dirty="0" smtClean="0">
                <a:latin typeface="Fedra Serif B Std Book" panose="02030505050000020004" pitchFamily="18" charset="0"/>
                <a:ea typeface="Fedra Serif B Std Book" panose="02030505050000020004" pitchFamily="18" charset="0"/>
              </a:rPr>
              <a:t>Young people</a:t>
            </a:r>
          </a:p>
          <a:p>
            <a:pPr>
              <a:lnSpc>
                <a:spcPct val="130000"/>
              </a:lnSpc>
              <a:spcBef>
                <a:spcPts val="600"/>
              </a:spcBef>
            </a:pPr>
            <a:r>
              <a:rPr lang="is-IS" dirty="0" smtClean="0">
                <a:latin typeface="Fedra Serif B Std Book" panose="02030505050000020004" pitchFamily="18" charset="0"/>
                <a:ea typeface="Fedra Serif B Std Book" panose="02030505050000020004" pitchFamily="18" charset="0"/>
              </a:rPr>
              <a:t>Elderly</a:t>
            </a:r>
          </a:p>
          <a:p>
            <a:pPr>
              <a:lnSpc>
                <a:spcPct val="130000"/>
              </a:lnSpc>
              <a:spcBef>
                <a:spcPts val="600"/>
              </a:spcBef>
            </a:pPr>
            <a:r>
              <a:rPr lang="is-IS" dirty="0" smtClean="0">
                <a:latin typeface="Fedra Serif B Std Book" panose="02030505050000020004" pitchFamily="18" charset="0"/>
                <a:ea typeface="Fedra Serif B Std Book" panose="02030505050000020004" pitchFamily="18" charset="0"/>
              </a:rPr>
              <a:t>Disabled</a:t>
            </a:r>
          </a:p>
          <a:p>
            <a:pPr>
              <a:lnSpc>
                <a:spcPct val="130000"/>
              </a:lnSpc>
              <a:spcBef>
                <a:spcPts val="600"/>
              </a:spcBef>
            </a:pPr>
            <a:r>
              <a:rPr lang="is-IS" dirty="0" smtClean="0">
                <a:latin typeface="Fedra Serif B Std Book" panose="02030505050000020004" pitchFamily="18" charset="0"/>
                <a:ea typeface="Fedra Serif B Std Book" panose="02030505050000020004" pitchFamily="18" charset="0"/>
              </a:rPr>
              <a:t>People who cannot afford housing because of social or financial problems. </a:t>
            </a:r>
          </a:p>
          <a:p>
            <a:pPr marL="0" indent="0">
              <a:lnSpc>
                <a:spcPct val="130000"/>
              </a:lnSpc>
              <a:spcBef>
                <a:spcPts val="600"/>
              </a:spcBef>
              <a:buNone/>
            </a:pPr>
            <a:endParaRPr lang="is-IS" dirty="0">
              <a:latin typeface="Fedra Serif B Std Medium" panose="02030705050000020004" pitchFamily="18" charset="0"/>
              <a:ea typeface="Fedra Serif B Std Medium" panose="02030705050000020004" pitchFamily="18" charset="0"/>
            </a:endParaRPr>
          </a:p>
        </p:txBody>
      </p:sp>
      <p:sp>
        <p:nvSpPr>
          <p:cNvPr id="21" name="Rectangle 20"/>
          <p:cNvSpPr/>
          <p:nvPr/>
        </p:nvSpPr>
        <p:spPr>
          <a:xfrm>
            <a:off x="7138516" y="2164675"/>
            <a:ext cx="1659732" cy="862606"/>
          </a:xfrm>
          <a:prstGeom prst="rect">
            <a:avLst/>
          </a:prstGeom>
          <a:solidFill>
            <a:srgbClr val="9E202D"/>
          </a:solidFill>
          <a:ln>
            <a:solidFill>
              <a:srgbClr val="9E2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a:latin typeface="Fedra Sans Std Bold" panose="020B0803040000020004" pitchFamily="34" charset="0"/>
              </a:rPr>
              <a:t>5</a:t>
            </a:r>
          </a:p>
        </p:txBody>
      </p:sp>
      <p:sp>
        <p:nvSpPr>
          <p:cNvPr id="22" name="Rectangle 21"/>
          <p:cNvSpPr/>
          <p:nvPr/>
        </p:nvSpPr>
        <p:spPr>
          <a:xfrm>
            <a:off x="7137325" y="3935554"/>
            <a:ext cx="1659732" cy="865109"/>
          </a:xfrm>
          <a:prstGeom prst="rect">
            <a:avLst/>
          </a:prstGeom>
          <a:solidFill>
            <a:srgbClr val="5990AE"/>
          </a:solidFill>
          <a:ln>
            <a:solidFill>
              <a:srgbClr val="5990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3</a:t>
            </a:r>
            <a:endParaRPr lang="is-IS" dirty="0">
              <a:latin typeface="Fedra Sans Std Bold" panose="020B0803040000020004" pitchFamily="34" charset="0"/>
            </a:endParaRPr>
          </a:p>
        </p:txBody>
      </p:sp>
      <p:sp>
        <p:nvSpPr>
          <p:cNvPr id="23" name="Rectangle 22"/>
          <p:cNvSpPr/>
          <p:nvPr/>
        </p:nvSpPr>
        <p:spPr>
          <a:xfrm>
            <a:off x="7141309" y="5687810"/>
            <a:ext cx="1658129" cy="870151"/>
          </a:xfrm>
          <a:prstGeom prst="rect">
            <a:avLst/>
          </a:prstGeom>
          <a:solidFill>
            <a:srgbClr val="F3E074"/>
          </a:solidFill>
          <a:ln>
            <a:solidFill>
              <a:srgbClr val="F3E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1</a:t>
            </a:r>
            <a:endParaRPr lang="is-IS" dirty="0">
              <a:latin typeface="Fedra Sans Std Bold" panose="020B0803040000020004" pitchFamily="34" charset="0"/>
            </a:endParaRPr>
          </a:p>
        </p:txBody>
      </p:sp>
      <p:sp>
        <p:nvSpPr>
          <p:cNvPr id="28" name="TextBox 27"/>
          <p:cNvSpPr txBox="1"/>
          <p:nvPr/>
        </p:nvSpPr>
        <p:spPr>
          <a:xfrm>
            <a:off x="8799438" y="4924760"/>
            <a:ext cx="3416833" cy="1815882"/>
          </a:xfrm>
          <a:prstGeom prst="rect">
            <a:avLst/>
          </a:prstGeom>
          <a:noFill/>
        </p:spPr>
        <p:txBody>
          <a:bodyPr wrap="none" rtlCol="0">
            <a:spAutoFit/>
          </a:bodyPr>
          <a:lstStyle/>
          <a:p>
            <a:r>
              <a:rPr lang="is-IS" sz="1400" dirty="0" smtClean="0">
                <a:solidFill>
                  <a:schemeClr val="tx1">
                    <a:lumMod val="65000"/>
                    <a:lumOff val="35000"/>
                  </a:schemeClr>
                </a:solidFill>
                <a:latin typeface="Fedra Sans Std Bold" panose="020B0803040000020004" pitchFamily="34" charset="0"/>
              </a:rPr>
              <a:t>Income and asset limit</a:t>
            </a:r>
          </a:p>
          <a:p>
            <a:pPr marL="285750" indent="-285750">
              <a:buFont typeface="Arial" panose="020B0604020202020204" pitchFamily="34" charset="0"/>
              <a:buChar char="•"/>
            </a:pPr>
            <a:r>
              <a:rPr lang="is-IS" sz="1400" dirty="0" smtClean="0">
                <a:solidFill>
                  <a:schemeClr val="tx1">
                    <a:lumMod val="65000"/>
                    <a:lumOff val="35000"/>
                  </a:schemeClr>
                </a:solidFill>
                <a:latin typeface="Fedra Sans Std Bold" panose="020B0803040000020004" pitchFamily="34" charset="0"/>
              </a:rPr>
              <a:t>Individual 396.000 ISK pr. month</a:t>
            </a:r>
          </a:p>
          <a:p>
            <a:pPr marL="285750" indent="-285750">
              <a:buFont typeface="Arial" panose="020B0604020202020204" pitchFamily="34" charset="0"/>
              <a:buChar char="•"/>
            </a:pPr>
            <a:r>
              <a:rPr lang="is-IS" sz="1400" dirty="0" smtClean="0">
                <a:solidFill>
                  <a:schemeClr val="tx1">
                    <a:lumMod val="65000"/>
                    <a:lumOff val="35000"/>
                  </a:schemeClr>
                </a:solidFill>
                <a:latin typeface="Fedra Sans Std Bold" panose="020B0803040000020004" pitchFamily="34" charset="0"/>
              </a:rPr>
              <a:t>Individual w. 4 child. 791.000</a:t>
            </a:r>
          </a:p>
          <a:p>
            <a:pPr marL="285750" indent="-285750">
              <a:buFont typeface="Arial" panose="020B0604020202020204" pitchFamily="34" charset="0"/>
              <a:buChar char="•"/>
            </a:pPr>
            <a:r>
              <a:rPr lang="is-IS" sz="1400" dirty="0" smtClean="0">
                <a:solidFill>
                  <a:schemeClr val="tx1">
                    <a:lumMod val="65000"/>
                    <a:lumOff val="35000"/>
                  </a:schemeClr>
                </a:solidFill>
                <a:latin typeface="Fedra Sans Std Bold" panose="020B0803040000020004" pitchFamily="34" charset="0"/>
              </a:rPr>
              <a:t>Couple 554.000</a:t>
            </a:r>
          </a:p>
          <a:p>
            <a:pPr marL="285750" indent="-285750">
              <a:buFont typeface="Arial" panose="020B0604020202020204" pitchFamily="34" charset="0"/>
              <a:buChar char="•"/>
            </a:pPr>
            <a:r>
              <a:rPr lang="is-IS" sz="1400" dirty="0" smtClean="0">
                <a:solidFill>
                  <a:schemeClr val="tx1">
                    <a:lumMod val="65000"/>
                    <a:lumOff val="35000"/>
                  </a:schemeClr>
                </a:solidFill>
                <a:latin typeface="Fedra Sans Std Bold" panose="020B0803040000020004" pitchFamily="34" charset="0"/>
              </a:rPr>
              <a:t>Couple w.4 child 950.000</a:t>
            </a:r>
          </a:p>
          <a:p>
            <a:pPr marL="285750" indent="-285750">
              <a:buFont typeface="Arial" panose="020B0604020202020204" pitchFamily="34" charset="0"/>
              <a:buChar char="•"/>
            </a:pPr>
            <a:r>
              <a:rPr lang="is-IS" sz="1400" dirty="0" smtClean="0">
                <a:solidFill>
                  <a:schemeClr val="tx1">
                    <a:lumMod val="65000"/>
                    <a:lumOff val="35000"/>
                  </a:schemeClr>
                </a:solidFill>
                <a:latin typeface="Fedra Sans Std Bold" panose="020B0803040000020004" pitchFamily="34" charset="0"/>
              </a:rPr>
              <a:t>For each child  99.000</a:t>
            </a:r>
          </a:p>
          <a:p>
            <a:pPr marL="285750" indent="-285750">
              <a:buFont typeface="Arial" panose="020B0604020202020204" pitchFamily="34" charset="0"/>
              <a:buChar char="•"/>
            </a:pPr>
            <a:r>
              <a:rPr lang="is-IS" sz="1400" dirty="0" smtClean="0">
                <a:solidFill>
                  <a:schemeClr val="tx1">
                    <a:lumMod val="65000"/>
                    <a:lumOff val="35000"/>
                  </a:schemeClr>
                </a:solidFill>
                <a:latin typeface="Fedra Sans Std Bold" panose="020B0803040000020004" pitchFamily="34" charset="0"/>
              </a:rPr>
              <a:t>Asset limit 5.126.000</a:t>
            </a:r>
          </a:p>
          <a:p>
            <a:endParaRPr lang="is-IS" sz="1400" dirty="0" smtClean="0">
              <a:solidFill>
                <a:schemeClr val="tx1">
                  <a:lumMod val="65000"/>
                  <a:lumOff val="35000"/>
                </a:schemeClr>
              </a:solidFill>
              <a:latin typeface="Fedra Sans Std Bold" panose="020B0803040000020004" pitchFamily="34" charset="0"/>
            </a:endParaRPr>
          </a:p>
        </p:txBody>
      </p:sp>
      <p:cxnSp>
        <p:nvCxnSpPr>
          <p:cNvPr id="29" name="Straight Connector 28"/>
          <p:cNvCxnSpPr/>
          <p:nvPr/>
        </p:nvCxnSpPr>
        <p:spPr>
          <a:xfrm flipV="1">
            <a:off x="9008594" y="4839680"/>
            <a:ext cx="2113737" cy="584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138885" y="3032035"/>
            <a:ext cx="1658172" cy="899115"/>
          </a:xfrm>
          <a:prstGeom prst="rect">
            <a:avLst/>
          </a:prstGeom>
          <a:solidFill>
            <a:srgbClr val="CD4F3C"/>
          </a:solidFill>
          <a:ln>
            <a:solidFill>
              <a:srgbClr val="CD4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a:latin typeface="Fedra Sans Std Bold" panose="020B0803040000020004" pitchFamily="34" charset="0"/>
              </a:rPr>
              <a:t>4</a:t>
            </a:r>
          </a:p>
        </p:txBody>
      </p:sp>
      <p:sp>
        <p:nvSpPr>
          <p:cNvPr id="35" name="Left Bracket 34"/>
          <p:cNvSpPr/>
          <p:nvPr/>
        </p:nvSpPr>
        <p:spPr>
          <a:xfrm>
            <a:off x="7006353" y="4839680"/>
            <a:ext cx="130972" cy="1718282"/>
          </a:xfrm>
          <a:prstGeom prst="leftBracket">
            <a:avLst/>
          </a:prstGeom>
          <a:no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p>
        </p:txBody>
      </p:sp>
      <p:sp>
        <p:nvSpPr>
          <p:cNvPr id="37" name="TextBox 36"/>
          <p:cNvSpPr txBox="1"/>
          <p:nvPr/>
        </p:nvSpPr>
        <p:spPr>
          <a:xfrm rot="16200000">
            <a:off x="4535114" y="4369776"/>
            <a:ext cx="3851631" cy="861774"/>
          </a:xfrm>
          <a:prstGeom prst="rect">
            <a:avLst/>
          </a:prstGeom>
          <a:noFill/>
        </p:spPr>
        <p:txBody>
          <a:bodyPr wrap="none" rtlCol="0">
            <a:spAutoFit/>
          </a:bodyPr>
          <a:lstStyle/>
          <a:p>
            <a:r>
              <a:rPr lang="is-IS" sz="1400" dirty="0" smtClean="0">
                <a:solidFill>
                  <a:schemeClr val="tx1">
                    <a:lumMod val="65000"/>
                    <a:lumOff val="35000"/>
                  </a:schemeClr>
                </a:solidFill>
                <a:latin typeface="Fedra Sans Std Bold" panose="020B0803040000020004" pitchFamily="34" charset="0"/>
              </a:rPr>
              <a:t>Tax payers – 22%</a:t>
            </a:r>
          </a:p>
          <a:p>
            <a:r>
              <a:rPr lang="is-IS" dirty="0" smtClean="0">
                <a:latin typeface="Fedra Sans Std Light" panose="020B0303040000020004" pitchFamily="34" charset="0"/>
              </a:rPr>
              <a:t>144.000 tax-homes over 25 years </a:t>
            </a:r>
          </a:p>
          <a:p>
            <a:r>
              <a:rPr lang="is-IS" dirty="0" smtClean="0">
                <a:latin typeface="Fedra Sans Std Light" panose="020B0303040000020004" pitchFamily="34" charset="0"/>
              </a:rPr>
              <a:t>31.000 tax-homes over 25 years</a:t>
            </a:r>
          </a:p>
        </p:txBody>
      </p:sp>
      <p:sp>
        <p:nvSpPr>
          <p:cNvPr id="38" name="Rectangle 37"/>
          <p:cNvSpPr/>
          <p:nvPr/>
        </p:nvSpPr>
        <p:spPr>
          <a:xfrm>
            <a:off x="7138105" y="4808333"/>
            <a:ext cx="1658952" cy="870980"/>
          </a:xfrm>
          <a:prstGeom prst="rect">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2</a:t>
            </a:r>
            <a:endParaRPr lang="is-IS" dirty="0">
              <a:latin typeface="Fedra Sans Std Bold" panose="020B0803040000020004" pitchFamily="34" charset="0"/>
            </a:endParaRPr>
          </a:p>
        </p:txBody>
      </p:sp>
      <p:sp>
        <p:nvSpPr>
          <p:cNvPr id="2" name="Rectangle 1"/>
          <p:cNvSpPr/>
          <p:nvPr/>
        </p:nvSpPr>
        <p:spPr>
          <a:xfrm>
            <a:off x="7071839" y="1712482"/>
            <a:ext cx="2259178" cy="307777"/>
          </a:xfrm>
          <a:prstGeom prst="rect">
            <a:avLst/>
          </a:prstGeom>
        </p:spPr>
        <p:txBody>
          <a:bodyPr wrap="square">
            <a:spAutoFit/>
          </a:bodyPr>
          <a:lstStyle/>
          <a:p>
            <a:r>
              <a:rPr lang="is-IS" sz="1400" dirty="0" smtClean="0">
                <a:solidFill>
                  <a:schemeClr val="tx1">
                    <a:lumMod val="65000"/>
                    <a:lumOff val="35000"/>
                  </a:schemeClr>
                </a:solidFill>
                <a:latin typeface="Fedra Sans Std Bold" panose="020B0803040000020004" pitchFamily="34" charset="0"/>
              </a:rPr>
              <a:t>Income group</a:t>
            </a:r>
            <a:endParaRPr lang="is-IS" sz="1400" dirty="0">
              <a:solidFill>
                <a:schemeClr val="tx1">
                  <a:lumMod val="65000"/>
                  <a:lumOff val="35000"/>
                </a:schemeClr>
              </a:solidFill>
              <a:latin typeface="Fedra Sans Std Bold" panose="020B0803040000020004" pitchFamily="34" charset="0"/>
            </a:endParaRPr>
          </a:p>
        </p:txBody>
      </p:sp>
    </p:spTree>
    <p:extLst>
      <p:ext uri="{BB962C8B-B14F-4D97-AF65-F5344CB8AC3E}">
        <p14:creationId xmlns:p14="http://schemas.microsoft.com/office/powerpoint/2010/main" val="3327627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Initial contributions</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7" name="Content Placeholder 2"/>
          <p:cNvSpPr txBox="1">
            <a:spLocks noGrp="1"/>
          </p:cNvSpPr>
          <p:nvPr>
            <p:ph idx="1"/>
          </p:nvPr>
        </p:nvSpPr>
        <p:spPr>
          <a:xfrm>
            <a:off x="1016000" y="1825625"/>
            <a:ext cx="5799138" cy="4732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SzPct val="80000"/>
            </a:pPr>
            <a:r>
              <a:rPr lang="en-US" dirty="0">
                <a:latin typeface="Fedra Serif B Std Book" panose="02030505050000020004" pitchFamily="18" charset="0"/>
                <a:ea typeface="Fedra Serif B Std Book" panose="02030505050000020004" pitchFamily="18" charset="0"/>
              </a:rPr>
              <a:t>A powerful new instrument for the promotion of rental homes that are long-term options on the rental market</a:t>
            </a:r>
            <a:endParaRPr lang="is-IS" dirty="0" smtClean="0">
              <a:latin typeface="Fedra Serif B Std Book" panose="02030505050000020004" pitchFamily="18" charset="0"/>
              <a:ea typeface="Fedra Serif B Std Book" panose="02030505050000020004" pitchFamily="18" charset="0"/>
            </a:endParaRPr>
          </a:p>
        </p:txBody>
      </p:sp>
      <p:sp>
        <p:nvSpPr>
          <p:cNvPr id="2" name="Rectangle 1"/>
          <p:cNvSpPr/>
          <p:nvPr/>
        </p:nvSpPr>
        <p:spPr>
          <a:xfrm>
            <a:off x="7512845" y="1811245"/>
            <a:ext cx="1659732" cy="857250"/>
          </a:xfrm>
          <a:prstGeom prst="rect">
            <a:avLst/>
          </a:prstGeom>
          <a:solidFill>
            <a:srgbClr val="9E202D"/>
          </a:solidFill>
          <a:ln>
            <a:solidFill>
              <a:srgbClr val="9E2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18%</a:t>
            </a:r>
            <a:endParaRPr lang="is-IS" dirty="0">
              <a:latin typeface="Fedra Sans Std Bold" panose="020B0803040000020004" pitchFamily="34" charset="0"/>
            </a:endParaRPr>
          </a:p>
        </p:txBody>
      </p:sp>
      <p:sp>
        <p:nvSpPr>
          <p:cNvPr id="8" name="Rectangle 7"/>
          <p:cNvSpPr/>
          <p:nvPr/>
        </p:nvSpPr>
        <p:spPr>
          <a:xfrm>
            <a:off x="7512845" y="3370000"/>
            <a:ext cx="1659732" cy="574674"/>
          </a:xfrm>
          <a:prstGeom prst="rect">
            <a:avLst/>
          </a:prstGeom>
          <a:solidFill>
            <a:srgbClr val="5990AE"/>
          </a:solidFill>
          <a:ln>
            <a:solidFill>
              <a:srgbClr val="5990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12%</a:t>
            </a:r>
            <a:endParaRPr lang="is-IS" dirty="0">
              <a:latin typeface="Fedra Sans Std Bold" panose="020B0803040000020004" pitchFamily="34" charset="0"/>
            </a:endParaRPr>
          </a:p>
        </p:txBody>
      </p:sp>
      <p:sp>
        <p:nvSpPr>
          <p:cNvPr id="10" name="Rectangle 9"/>
          <p:cNvSpPr/>
          <p:nvPr/>
        </p:nvSpPr>
        <p:spPr>
          <a:xfrm>
            <a:off x="7514447" y="4229099"/>
            <a:ext cx="1658129" cy="2328863"/>
          </a:xfrm>
          <a:prstGeom prst="rect">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56-70%</a:t>
            </a:r>
            <a:endParaRPr lang="is-IS" dirty="0">
              <a:latin typeface="Fedra Sans Std Bold" panose="020B0803040000020004" pitchFamily="34" charset="0"/>
            </a:endParaRPr>
          </a:p>
        </p:txBody>
      </p:sp>
      <p:sp>
        <p:nvSpPr>
          <p:cNvPr id="3" name="TextBox 2"/>
          <p:cNvSpPr txBox="1"/>
          <p:nvPr/>
        </p:nvSpPr>
        <p:spPr>
          <a:xfrm>
            <a:off x="9445207" y="3527466"/>
            <a:ext cx="2210862" cy="738664"/>
          </a:xfrm>
          <a:prstGeom prst="rect">
            <a:avLst/>
          </a:prstGeom>
          <a:noFill/>
        </p:spPr>
        <p:txBody>
          <a:bodyPr wrap="none" rtlCol="0">
            <a:spAutoFit/>
          </a:bodyPr>
          <a:lstStyle/>
          <a:p>
            <a:r>
              <a:rPr lang="is-IS" sz="1400" dirty="0" smtClean="0">
                <a:solidFill>
                  <a:schemeClr val="tx1">
                    <a:lumMod val="65000"/>
                    <a:lumOff val="35000"/>
                  </a:schemeClr>
                </a:solidFill>
                <a:latin typeface="Fedra Sans Std Bold" panose="020B0803040000020004" pitchFamily="34" charset="0"/>
              </a:rPr>
              <a:t>Municipalities</a:t>
            </a:r>
          </a:p>
          <a:p>
            <a:r>
              <a:rPr lang="is-IS" sz="1400" dirty="0" smtClean="0">
                <a:solidFill>
                  <a:schemeClr val="tx1">
                    <a:lumMod val="65000"/>
                    <a:lumOff val="35000"/>
                  </a:schemeClr>
                </a:solidFill>
                <a:latin typeface="Fedra Sans Std Bold" panose="020B0803040000020004" pitchFamily="34" charset="0"/>
              </a:rPr>
              <a:t>12% basic contribution</a:t>
            </a:r>
          </a:p>
          <a:p>
            <a:r>
              <a:rPr lang="is-IS" sz="1400" dirty="0" smtClean="0">
                <a:solidFill>
                  <a:schemeClr val="tx1">
                    <a:lumMod val="65000"/>
                    <a:lumOff val="35000"/>
                  </a:schemeClr>
                </a:solidFill>
                <a:latin typeface="Fedra Sans Std Bold" panose="020B0803040000020004" pitchFamily="34" charset="0"/>
              </a:rPr>
              <a:t>4% market failure</a:t>
            </a:r>
          </a:p>
        </p:txBody>
      </p:sp>
      <p:cxnSp>
        <p:nvCxnSpPr>
          <p:cNvPr id="5" name="Straight Connector 4"/>
          <p:cNvCxnSpPr/>
          <p:nvPr/>
        </p:nvCxnSpPr>
        <p:spPr>
          <a:xfrm flipV="1">
            <a:off x="9402343" y="1823153"/>
            <a:ext cx="2113737" cy="584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450386" y="1859228"/>
            <a:ext cx="2350195" cy="1384995"/>
          </a:xfrm>
          <a:prstGeom prst="rect">
            <a:avLst/>
          </a:prstGeom>
          <a:noFill/>
        </p:spPr>
        <p:txBody>
          <a:bodyPr wrap="none" rtlCol="0">
            <a:spAutoFit/>
          </a:bodyPr>
          <a:lstStyle/>
          <a:p>
            <a:r>
              <a:rPr lang="is-IS" sz="1400" dirty="0" smtClean="0">
                <a:solidFill>
                  <a:schemeClr val="tx1">
                    <a:lumMod val="65000"/>
                    <a:lumOff val="35000"/>
                  </a:schemeClr>
                </a:solidFill>
                <a:latin typeface="Fedra Sans Std Bold" panose="020B0803040000020004" pitchFamily="34" charset="0"/>
              </a:rPr>
              <a:t>State contribution</a:t>
            </a:r>
          </a:p>
          <a:p>
            <a:r>
              <a:rPr lang="is-IS" sz="1400" dirty="0" smtClean="0">
                <a:solidFill>
                  <a:schemeClr val="tx1">
                    <a:lumMod val="65000"/>
                    <a:lumOff val="35000"/>
                  </a:schemeClr>
                </a:solidFill>
                <a:latin typeface="Fedra Sans Std Bold" panose="020B0803040000020004" pitchFamily="34" charset="0"/>
              </a:rPr>
              <a:t>18% basic contribution</a:t>
            </a:r>
          </a:p>
          <a:p>
            <a:endParaRPr lang="is-IS" sz="1400" dirty="0" smtClean="0">
              <a:solidFill>
                <a:schemeClr val="tx1">
                  <a:lumMod val="65000"/>
                  <a:lumOff val="35000"/>
                </a:schemeClr>
              </a:solidFill>
              <a:latin typeface="Fedra Sans Std Bold" panose="020B0803040000020004" pitchFamily="34" charset="0"/>
            </a:endParaRPr>
          </a:p>
          <a:p>
            <a:r>
              <a:rPr lang="is-IS" sz="1400" dirty="0" smtClean="0">
                <a:solidFill>
                  <a:schemeClr val="tx1">
                    <a:lumMod val="65000"/>
                    <a:lumOff val="35000"/>
                  </a:schemeClr>
                </a:solidFill>
                <a:latin typeface="Fedra Sans Std Bold" panose="020B0803040000020004" pitchFamily="34" charset="0"/>
              </a:rPr>
              <a:t>Additional contribution</a:t>
            </a:r>
            <a:endParaRPr lang="is-IS" sz="1400" dirty="0">
              <a:solidFill>
                <a:schemeClr val="tx1">
                  <a:lumMod val="65000"/>
                  <a:lumOff val="35000"/>
                </a:schemeClr>
              </a:solidFill>
              <a:latin typeface="Fedra Sans Std Bold" panose="020B0803040000020004" pitchFamily="34" charset="0"/>
            </a:endParaRPr>
          </a:p>
          <a:p>
            <a:r>
              <a:rPr lang="is-IS" sz="1400" dirty="0" smtClean="0">
                <a:solidFill>
                  <a:schemeClr val="tx1">
                    <a:lumMod val="65000"/>
                    <a:lumOff val="35000"/>
                  </a:schemeClr>
                </a:solidFill>
                <a:latin typeface="Fedra Sans Std Bold" panose="020B0803040000020004" pitchFamily="34" charset="0"/>
              </a:rPr>
              <a:t>6% market failure</a:t>
            </a:r>
          </a:p>
          <a:p>
            <a:r>
              <a:rPr lang="is-IS" sz="1400" dirty="0" smtClean="0">
                <a:solidFill>
                  <a:schemeClr val="tx1">
                    <a:lumMod val="65000"/>
                    <a:lumOff val="35000"/>
                  </a:schemeClr>
                </a:solidFill>
                <a:latin typeface="Fedra Sans Std Bold" panose="020B0803040000020004" pitchFamily="34" charset="0"/>
              </a:rPr>
              <a:t>4% students/disabled</a:t>
            </a:r>
          </a:p>
        </p:txBody>
      </p:sp>
      <p:cxnSp>
        <p:nvCxnSpPr>
          <p:cNvPr id="23" name="Straight Connector 22"/>
          <p:cNvCxnSpPr/>
          <p:nvPr/>
        </p:nvCxnSpPr>
        <p:spPr>
          <a:xfrm flipV="1">
            <a:off x="9383290" y="3432884"/>
            <a:ext cx="2113737" cy="584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64674" y="4397067"/>
            <a:ext cx="1651414" cy="954107"/>
          </a:xfrm>
          <a:prstGeom prst="rect">
            <a:avLst/>
          </a:prstGeom>
          <a:noFill/>
        </p:spPr>
        <p:txBody>
          <a:bodyPr wrap="none" rtlCol="0">
            <a:spAutoFit/>
          </a:bodyPr>
          <a:lstStyle/>
          <a:p>
            <a:r>
              <a:rPr lang="is-IS" sz="1400" dirty="0" smtClean="0">
                <a:solidFill>
                  <a:schemeClr val="tx1">
                    <a:lumMod val="65000"/>
                    <a:lumOff val="35000"/>
                  </a:schemeClr>
                </a:solidFill>
                <a:latin typeface="Fedra Sans Std Bold" panose="020B0803040000020004" pitchFamily="34" charset="0"/>
              </a:rPr>
              <a:t>Another finance</a:t>
            </a:r>
          </a:p>
          <a:p>
            <a:pPr marL="285750" indent="-285750">
              <a:buFont typeface="Arial" panose="020B0604020202020204" pitchFamily="34" charset="0"/>
              <a:buChar char="•"/>
            </a:pPr>
            <a:r>
              <a:rPr lang="is-IS" sz="1400" dirty="0" smtClean="0">
                <a:solidFill>
                  <a:schemeClr val="tx1">
                    <a:lumMod val="65000"/>
                    <a:lumOff val="35000"/>
                  </a:schemeClr>
                </a:solidFill>
                <a:latin typeface="Fedra Sans Std Bold" panose="020B0803040000020004" pitchFamily="34" charset="0"/>
              </a:rPr>
              <a:t>Loan</a:t>
            </a:r>
          </a:p>
          <a:p>
            <a:pPr marL="285750" indent="-285750">
              <a:buFont typeface="Arial" panose="020B0604020202020204" pitchFamily="34" charset="0"/>
              <a:buChar char="•"/>
            </a:pPr>
            <a:r>
              <a:rPr lang="is-IS" sz="1400" dirty="0" smtClean="0">
                <a:solidFill>
                  <a:schemeClr val="tx1">
                    <a:lumMod val="65000"/>
                    <a:lumOff val="35000"/>
                  </a:schemeClr>
                </a:solidFill>
                <a:latin typeface="Fedra Sans Std Bold" panose="020B0803040000020004" pitchFamily="34" charset="0"/>
              </a:rPr>
              <a:t>Equity</a:t>
            </a:r>
          </a:p>
          <a:p>
            <a:endParaRPr lang="is-IS" sz="1400" dirty="0" smtClean="0">
              <a:solidFill>
                <a:schemeClr val="tx1">
                  <a:lumMod val="65000"/>
                  <a:lumOff val="35000"/>
                </a:schemeClr>
              </a:solidFill>
              <a:latin typeface="Fedra Sans Std Bold" panose="020B0803040000020004" pitchFamily="34" charset="0"/>
            </a:endParaRPr>
          </a:p>
        </p:txBody>
      </p:sp>
      <p:cxnSp>
        <p:nvCxnSpPr>
          <p:cNvPr id="25" name="Straight Connector 24"/>
          <p:cNvCxnSpPr/>
          <p:nvPr/>
        </p:nvCxnSpPr>
        <p:spPr>
          <a:xfrm flipV="1">
            <a:off x="9381732" y="4262166"/>
            <a:ext cx="2113737" cy="584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512845" y="3952567"/>
            <a:ext cx="1658952" cy="309599"/>
          </a:xfrm>
          <a:prstGeom prst="rect">
            <a:avLst/>
          </a:prstGeom>
          <a:solidFill>
            <a:srgbClr val="82C2D3"/>
          </a:solidFill>
          <a:ln>
            <a:solidFill>
              <a:srgbClr val="82C2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4%</a:t>
            </a:r>
            <a:endParaRPr lang="is-IS" dirty="0">
              <a:latin typeface="Fedra Sans Std Bold" panose="020B0803040000020004" pitchFamily="34" charset="0"/>
            </a:endParaRPr>
          </a:p>
        </p:txBody>
      </p:sp>
      <p:sp>
        <p:nvSpPr>
          <p:cNvPr id="27" name="Rectangle 26"/>
          <p:cNvSpPr/>
          <p:nvPr/>
        </p:nvSpPr>
        <p:spPr>
          <a:xfrm>
            <a:off x="7513667" y="3086644"/>
            <a:ext cx="1657350" cy="274683"/>
          </a:xfrm>
          <a:prstGeom prst="rect">
            <a:avLst/>
          </a:prstGeom>
          <a:solidFill>
            <a:srgbClr val="E48865"/>
          </a:solidFill>
          <a:ln>
            <a:solidFill>
              <a:srgbClr val="E48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4%</a:t>
            </a:r>
            <a:endParaRPr lang="is-IS" dirty="0">
              <a:latin typeface="Fedra Sans Std Bold" panose="020B0803040000020004" pitchFamily="34" charset="0"/>
            </a:endParaRPr>
          </a:p>
        </p:txBody>
      </p:sp>
      <p:sp>
        <p:nvSpPr>
          <p:cNvPr id="28" name="Rectangle 27"/>
          <p:cNvSpPr/>
          <p:nvPr/>
        </p:nvSpPr>
        <p:spPr>
          <a:xfrm>
            <a:off x="7512845" y="2677477"/>
            <a:ext cx="1658172" cy="400494"/>
          </a:xfrm>
          <a:prstGeom prst="rect">
            <a:avLst/>
          </a:prstGeom>
          <a:solidFill>
            <a:srgbClr val="CD4F3C"/>
          </a:solidFill>
          <a:ln>
            <a:solidFill>
              <a:srgbClr val="CD4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6%</a:t>
            </a:r>
            <a:endParaRPr lang="is-IS" dirty="0">
              <a:latin typeface="Fedra Sans Std Bold" panose="020B0803040000020004" pitchFamily="34" charset="0"/>
            </a:endParaRPr>
          </a:p>
        </p:txBody>
      </p:sp>
      <p:sp>
        <p:nvSpPr>
          <p:cNvPr id="29" name="Left Bracket 28"/>
          <p:cNvSpPr/>
          <p:nvPr/>
        </p:nvSpPr>
        <p:spPr>
          <a:xfrm>
            <a:off x="7372349" y="1816363"/>
            <a:ext cx="140496" cy="1544963"/>
          </a:xfrm>
          <a:prstGeom prst="leftBracket">
            <a:avLst/>
          </a:prstGeom>
          <a:no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p>
        </p:txBody>
      </p:sp>
      <p:sp>
        <p:nvSpPr>
          <p:cNvPr id="30" name="Left Bracket 29"/>
          <p:cNvSpPr/>
          <p:nvPr/>
        </p:nvSpPr>
        <p:spPr>
          <a:xfrm>
            <a:off x="7369967" y="3370000"/>
            <a:ext cx="142878" cy="859100"/>
          </a:xfrm>
          <a:prstGeom prst="leftBracket">
            <a:avLst/>
          </a:prstGeom>
          <a:no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p>
        </p:txBody>
      </p:sp>
      <p:sp>
        <p:nvSpPr>
          <p:cNvPr id="31" name="Left Bracket 30"/>
          <p:cNvSpPr/>
          <p:nvPr/>
        </p:nvSpPr>
        <p:spPr>
          <a:xfrm>
            <a:off x="7379491" y="4236770"/>
            <a:ext cx="133354" cy="2321192"/>
          </a:xfrm>
          <a:prstGeom prst="leftBracket">
            <a:avLst/>
          </a:prstGeom>
          <a:no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p>
        </p:txBody>
      </p:sp>
      <p:sp>
        <p:nvSpPr>
          <p:cNvPr id="32" name="TextBox 31"/>
          <p:cNvSpPr txBox="1"/>
          <p:nvPr/>
        </p:nvSpPr>
        <p:spPr>
          <a:xfrm rot="16200000">
            <a:off x="6630961" y="2194636"/>
            <a:ext cx="922047" cy="584775"/>
          </a:xfrm>
          <a:prstGeom prst="rect">
            <a:avLst/>
          </a:prstGeom>
          <a:noFill/>
        </p:spPr>
        <p:txBody>
          <a:bodyPr wrap="none" rtlCol="0">
            <a:spAutoFit/>
          </a:bodyPr>
          <a:lstStyle/>
          <a:p>
            <a:pPr algn="ctr"/>
            <a:r>
              <a:rPr lang="is-IS" sz="1400" dirty="0" smtClean="0">
                <a:latin typeface="Fedra Sans Std Bold" panose="020B0803040000020004" pitchFamily="34" charset="0"/>
              </a:rPr>
              <a:t>State</a:t>
            </a:r>
          </a:p>
          <a:p>
            <a:pPr algn="ctr"/>
            <a:r>
              <a:rPr lang="is-IS" dirty="0" smtClean="0">
                <a:latin typeface="Fedra Sans Std Light" panose="020B0303040000020004" pitchFamily="34" charset="0"/>
              </a:rPr>
              <a:t>18-28%</a:t>
            </a:r>
            <a:endParaRPr lang="is-IS" dirty="0">
              <a:latin typeface="Fedra Sans Std Light" panose="020B0303040000020004" pitchFamily="34" charset="0"/>
            </a:endParaRPr>
          </a:p>
        </p:txBody>
      </p:sp>
      <p:sp>
        <p:nvSpPr>
          <p:cNvPr id="33" name="TextBox 32"/>
          <p:cNvSpPr txBox="1"/>
          <p:nvPr/>
        </p:nvSpPr>
        <p:spPr>
          <a:xfrm rot="16200000">
            <a:off x="6349815" y="3473839"/>
            <a:ext cx="1471878" cy="584775"/>
          </a:xfrm>
          <a:prstGeom prst="rect">
            <a:avLst/>
          </a:prstGeom>
          <a:noFill/>
        </p:spPr>
        <p:txBody>
          <a:bodyPr wrap="none" rtlCol="0">
            <a:spAutoFit/>
          </a:bodyPr>
          <a:lstStyle/>
          <a:p>
            <a:pPr algn="ctr"/>
            <a:r>
              <a:rPr lang="is-IS" sz="1400" dirty="0" smtClean="0">
                <a:latin typeface="Fedra Sans Std Bold" panose="020B0803040000020004" pitchFamily="34" charset="0"/>
              </a:rPr>
              <a:t>Municipalities</a:t>
            </a:r>
          </a:p>
          <a:p>
            <a:pPr algn="ctr"/>
            <a:r>
              <a:rPr lang="is-IS" dirty="0" smtClean="0">
                <a:latin typeface="Fedra Sans Std Light" panose="020B0303040000020004" pitchFamily="34" charset="0"/>
              </a:rPr>
              <a:t>12-16%</a:t>
            </a:r>
            <a:endParaRPr lang="is-IS" dirty="0">
              <a:latin typeface="Fedra Sans Std Light" panose="020B0303040000020004" pitchFamily="34" charset="0"/>
            </a:endParaRPr>
          </a:p>
        </p:txBody>
      </p:sp>
    </p:spTree>
    <p:extLst>
      <p:ext uri="{BB962C8B-B14F-4D97-AF65-F5344CB8AC3E}">
        <p14:creationId xmlns:p14="http://schemas.microsoft.com/office/powerpoint/2010/main" val="1333478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1077218"/>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Government aim to build 2.300 rental flats next four years</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3" name="Rectangle 2"/>
          <p:cNvSpPr/>
          <p:nvPr/>
        </p:nvSpPr>
        <p:spPr>
          <a:xfrm>
            <a:off x="4874659" y="3905250"/>
            <a:ext cx="702989" cy="876300"/>
          </a:xfrm>
          <a:prstGeom prst="rect">
            <a:avLst/>
          </a:prstGeom>
          <a:solidFill>
            <a:srgbClr val="DBB419"/>
          </a:solidFill>
          <a:ln>
            <a:solidFill>
              <a:srgbClr val="DBB4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385</a:t>
            </a:r>
            <a:endParaRPr lang="is-IS" dirty="0">
              <a:latin typeface="Fedra Sans Std Bold" panose="020B0803040000020004" pitchFamily="34" charset="0"/>
            </a:endParaRPr>
          </a:p>
        </p:txBody>
      </p:sp>
      <p:sp>
        <p:nvSpPr>
          <p:cNvPr id="12" name="Rectangle 11"/>
          <p:cNvSpPr/>
          <p:nvPr/>
        </p:nvSpPr>
        <p:spPr>
          <a:xfrm>
            <a:off x="5770010" y="3448050"/>
            <a:ext cx="702991" cy="1333500"/>
          </a:xfrm>
          <a:prstGeom prst="rect">
            <a:avLst/>
          </a:prstGeom>
          <a:solidFill>
            <a:srgbClr val="DBB419"/>
          </a:solidFill>
          <a:ln>
            <a:solidFill>
              <a:srgbClr val="DBB4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600	</a:t>
            </a:r>
            <a:endParaRPr lang="is-IS" dirty="0">
              <a:latin typeface="Fedra Sans Std Bold" panose="020B0803040000020004" pitchFamily="34" charset="0"/>
            </a:endParaRPr>
          </a:p>
        </p:txBody>
      </p:sp>
      <p:sp>
        <p:nvSpPr>
          <p:cNvPr id="16" name="Rectangle 15"/>
          <p:cNvSpPr/>
          <p:nvPr/>
        </p:nvSpPr>
        <p:spPr>
          <a:xfrm>
            <a:off x="4874659" y="3448050"/>
            <a:ext cx="702989" cy="457200"/>
          </a:xfrm>
          <a:prstGeom prst="rect">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124</a:t>
            </a:r>
            <a:endParaRPr lang="is-IS" dirty="0">
              <a:latin typeface="Fedra Sans Std Bold" panose="020B0803040000020004" pitchFamily="34" charset="0"/>
            </a:endParaRPr>
          </a:p>
        </p:txBody>
      </p:sp>
      <p:sp>
        <p:nvSpPr>
          <p:cNvPr id="17" name="Rectangle 16"/>
          <p:cNvSpPr/>
          <p:nvPr/>
        </p:nvSpPr>
        <p:spPr>
          <a:xfrm>
            <a:off x="6685700" y="3455257"/>
            <a:ext cx="702991" cy="1333500"/>
          </a:xfrm>
          <a:prstGeom prst="rect">
            <a:avLst/>
          </a:prstGeom>
          <a:solidFill>
            <a:srgbClr val="DBB419"/>
          </a:solidFill>
          <a:ln>
            <a:solidFill>
              <a:srgbClr val="DBB4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600	</a:t>
            </a:r>
            <a:endParaRPr lang="is-IS" dirty="0">
              <a:latin typeface="Fedra Sans Std Bold" panose="020B0803040000020004" pitchFamily="34" charset="0"/>
            </a:endParaRPr>
          </a:p>
        </p:txBody>
      </p:sp>
      <p:sp>
        <p:nvSpPr>
          <p:cNvPr id="18" name="Rectangle 17"/>
          <p:cNvSpPr/>
          <p:nvPr/>
        </p:nvSpPr>
        <p:spPr>
          <a:xfrm>
            <a:off x="7601390" y="3455257"/>
            <a:ext cx="702991" cy="1333500"/>
          </a:xfrm>
          <a:prstGeom prst="rect">
            <a:avLst/>
          </a:prstGeom>
          <a:solidFill>
            <a:srgbClr val="DBB419"/>
          </a:solidFill>
          <a:ln>
            <a:solidFill>
              <a:srgbClr val="DBB4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600	</a:t>
            </a:r>
            <a:endParaRPr lang="is-IS" dirty="0">
              <a:latin typeface="Fedra Sans Std Bold" panose="020B0803040000020004" pitchFamily="34" charset="0"/>
            </a:endParaRPr>
          </a:p>
        </p:txBody>
      </p:sp>
      <p:sp>
        <p:nvSpPr>
          <p:cNvPr id="4" name="TextBox 3"/>
          <p:cNvSpPr txBox="1"/>
          <p:nvPr/>
        </p:nvSpPr>
        <p:spPr>
          <a:xfrm>
            <a:off x="4974086" y="3078718"/>
            <a:ext cx="601447" cy="369332"/>
          </a:xfrm>
          <a:prstGeom prst="rect">
            <a:avLst/>
          </a:prstGeom>
          <a:noFill/>
        </p:spPr>
        <p:txBody>
          <a:bodyPr wrap="none" rtlCol="0">
            <a:spAutoFit/>
          </a:bodyPr>
          <a:lstStyle/>
          <a:p>
            <a:r>
              <a:rPr lang="is-IS" dirty="0" smtClean="0">
                <a:solidFill>
                  <a:schemeClr val="tx1">
                    <a:lumMod val="65000"/>
                    <a:lumOff val="35000"/>
                  </a:schemeClr>
                </a:solidFill>
                <a:latin typeface="Fedra Sans Std Bold" panose="020B0803040000020004" pitchFamily="34" charset="0"/>
              </a:rPr>
              <a:t>509</a:t>
            </a:r>
            <a:endParaRPr lang="is-IS" dirty="0">
              <a:solidFill>
                <a:schemeClr val="tx1">
                  <a:lumMod val="65000"/>
                  <a:lumOff val="35000"/>
                </a:schemeClr>
              </a:solidFill>
              <a:latin typeface="Fedra Sans Std Bold" panose="020B0803040000020004" pitchFamily="34" charset="0"/>
            </a:endParaRPr>
          </a:p>
        </p:txBody>
      </p:sp>
      <p:sp>
        <p:nvSpPr>
          <p:cNvPr id="5" name="Right Brace 4"/>
          <p:cNvSpPr/>
          <p:nvPr/>
        </p:nvSpPr>
        <p:spPr>
          <a:xfrm rot="5400000">
            <a:off x="6265309" y="3760232"/>
            <a:ext cx="590550" cy="3371850"/>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solidFill>
                <a:schemeClr val="tx1">
                  <a:lumMod val="65000"/>
                  <a:lumOff val="35000"/>
                </a:schemeClr>
              </a:solidFill>
            </a:endParaRPr>
          </a:p>
        </p:txBody>
      </p:sp>
      <p:sp>
        <p:nvSpPr>
          <p:cNvPr id="19" name="TextBox 18"/>
          <p:cNvSpPr txBox="1"/>
          <p:nvPr/>
        </p:nvSpPr>
        <p:spPr>
          <a:xfrm>
            <a:off x="6157746" y="6103557"/>
            <a:ext cx="792205" cy="369332"/>
          </a:xfrm>
          <a:prstGeom prst="rect">
            <a:avLst/>
          </a:prstGeom>
          <a:noFill/>
        </p:spPr>
        <p:txBody>
          <a:bodyPr wrap="none" rtlCol="0">
            <a:spAutoFit/>
          </a:bodyPr>
          <a:lstStyle/>
          <a:p>
            <a:r>
              <a:rPr lang="is-IS" dirty="0" smtClean="0">
                <a:solidFill>
                  <a:schemeClr val="tx1">
                    <a:lumMod val="65000"/>
                    <a:lumOff val="35000"/>
                  </a:schemeClr>
                </a:solidFill>
                <a:latin typeface="Fedra Sans Std Bold" panose="020B0803040000020004" pitchFamily="34" charset="0"/>
              </a:rPr>
              <a:t>2.300</a:t>
            </a:r>
            <a:endParaRPr lang="is-IS" dirty="0">
              <a:solidFill>
                <a:schemeClr val="tx1">
                  <a:lumMod val="65000"/>
                  <a:lumOff val="35000"/>
                </a:schemeClr>
              </a:solidFill>
              <a:latin typeface="Fedra Sans Std Bold" panose="020B0803040000020004" pitchFamily="34" charset="0"/>
            </a:endParaRPr>
          </a:p>
        </p:txBody>
      </p:sp>
      <p:sp>
        <p:nvSpPr>
          <p:cNvPr id="14" name="Flowchart: Off-page Connector 13"/>
          <p:cNvSpPr/>
          <p:nvPr/>
        </p:nvSpPr>
        <p:spPr>
          <a:xfrm rot="10800000">
            <a:off x="1110824" y="2210697"/>
            <a:ext cx="3103809" cy="3530735"/>
          </a:xfrm>
          <a:prstGeom prst="flowChartOffpageConnector">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solidFill>
                <a:schemeClr val="bg1"/>
              </a:solidFill>
              <a:latin typeface="Fedra Sans Std Bold" panose="020B0803040000020004" pitchFamily="34" charset="0"/>
            </a:endParaRPr>
          </a:p>
        </p:txBody>
      </p:sp>
      <p:sp>
        <p:nvSpPr>
          <p:cNvPr id="15" name="Rectangle 14"/>
          <p:cNvSpPr/>
          <p:nvPr/>
        </p:nvSpPr>
        <p:spPr>
          <a:xfrm>
            <a:off x="1507850" y="2621847"/>
            <a:ext cx="2828033" cy="2708434"/>
          </a:xfrm>
          <a:prstGeom prst="rect">
            <a:avLst/>
          </a:prstGeom>
        </p:spPr>
        <p:txBody>
          <a:bodyPr wrap="square">
            <a:spAutoFit/>
          </a:bodyPr>
          <a:lstStyle/>
          <a:p>
            <a:endParaRPr lang="is-IS" sz="2000" dirty="0" smtClean="0">
              <a:solidFill>
                <a:schemeClr val="tx1">
                  <a:lumMod val="75000"/>
                  <a:lumOff val="25000"/>
                </a:schemeClr>
              </a:solidFill>
              <a:latin typeface="Fedra Sans Std Bold" panose="020B0803040000020004" pitchFamily="34" charset="0"/>
            </a:endParaRPr>
          </a:p>
          <a:p>
            <a:r>
              <a:rPr lang="is-IS" sz="6600" dirty="0" smtClean="0">
                <a:solidFill>
                  <a:schemeClr val="tx1">
                    <a:lumMod val="75000"/>
                    <a:lumOff val="25000"/>
                  </a:schemeClr>
                </a:solidFill>
                <a:latin typeface="Fedra Sans Std Bold" panose="020B0803040000020004" pitchFamily="34" charset="0"/>
              </a:rPr>
              <a:t>2.300</a:t>
            </a:r>
          </a:p>
          <a:p>
            <a:endParaRPr lang="is-IS" sz="2800" dirty="0" smtClean="0">
              <a:solidFill>
                <a:schemeClr val="tx1">
                  <a:lumMod val="75000"/>
                  <a:lumOff val="25000"/>
                </a:schemeClr>
              </a:solidFill>
              <a:latin typeface="Fedra Sans Std Bold" panose="020B0803040000020004" pitchFamily="34" charset="0"/>
            </a:endParaRPr>
          </a:p>
          <a:p>
            <a:r>
              <a:rPr lang="is-IS" sz="2800" dirty="0" smtClean="0">
                <a:solidFill>
                  <a:schemeClr val="tx1">
                    <a:lumMod val="75000"/>
                    <a:lumOff val="25000"/>
                  </a:schemeClr>
                </a:solidFill>
                <a:latin typeface="Fedra Sans Std Bold" panose="020B0803040000020004" pitchFamily="34" charset="0"/>
              </a:rPr>
              <a:t>Rental flats</a:t>
            </a:r>
          </a:p>
          <a:p>
            <a:r>
              <a:rPr lang="is-IS" sz="2800" dirty="0" smtClean="0">
                <a:solidFill>
                  <a:schemeClr val="tx1">
                    <a:lumMod val="75000"/>
                    <a:lumOff val="25000"/>
                  </a:schemeClr>
                </a:solidFill>
                <a:latin typeface="Fedra Sans Std Bold" panose="020B0803040000020004" pitchFamily="34" charset="0"/>
              </a:rPr>
              <a:t>2016-2019</a:t>
            </a:r>
            <a:endParaRPr lang="is-IS" sz="2800" dirty="0"/>
          </a:p>
        </p:txBody>
      </p:sp>
      <p:sp>
        <p:nvSpPr>
          <p:cNvPr id="21" name="Rectangle 20"/>
          <p:cNvSpPr/>
          <p:nvPr/>
        </p:nvSpPr>
        <p:spPr>
          <a:xfrm>
            <a:off x="8641141" y="3219718"/>
            <a:ext cx="696041" cy="1566891"/>
          </a:xfrm>
          <a:prstGeom prst="rect">
            <a:avLst/>
          </a:prstGeom>
          <a:solidFill>
            <a:schemeClr val="bg1"/>
          </a:solidFill>
          <a:ln w="28575">
            <a:solidFill>
              <a:srgbClr val="DBB41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solidFill>
                <a:srgbClr val="DBB419"/>
              </a:solidFill>
              <a:latin typeface="Fedra Sans Std Bold" panose="020B0803040000020004" pitchFamily="34" charset="0"/>
            </a:endParaRPr>
          </a:p>
        </p:txBody>
      </p:sp>
      <p:sp>
        <p:nvSpPr>
          <p:cNvPr id="22" name="Rectangle 21"/>
          <p:cNvSpPr/>
          <p:nvPr/>
        </p:nvSpPr>
        <p:spPr>
          <a:xfrm>
            <a:off x="9556831" y="3747752"/>
            <a:ext cx="803118" cy="1038857"/>
          </a:xfrm>
          <a:prstGeom prst="rect">
            <a:avLst/>
          </a:prstGeom>
          <a:solidFill>
            <a:schemeClr val="bg1"/>
          </a:solidFill>
          <a:ln w="28575">
            <a:solidFill>
              <a:srgbClr val="DBB41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smtClean="0">
              <a:solidFill>
                <a:srgbClr val="DBB419"/>
              </a:solidFill>
              <a:latin typeface="Fedra Sans Std Bold" panose="020B0803040000020004" pitchFamily="34" charset="0"/>
            </a:endParaRPr>
          </a:p>
          <a:p>
            <a:pPr algn="ctr"/>
            <a:r>
              <a:rPr lang="is-IS" dirty="0" smtClean="0">
                <a:latin typeface="Fedra Sans Std Bold" panose="020B0803040000020004" pitchFamily="34" charset="0"/>
              </a:rPr>
              <a:t>00	</a:t>
            </a:r>
            <a:endParaRPr lang="is-IS" dirty="0">
              <a:latin typeface="Fedra Sans Std Bold" panose="020B0803040000020004" pitchFamily="34" charset="0"/>
            </a:endParaRPr>
          </a:p>
        </p:txBody>
      </p:sp>
      <p:sp>
        <p:nvSpPr>
          <p:cNvPr id="23" name="Right Brace 22"/>
          <p:cNvSpPr/>
          <p:nvPr/>
        </p:nvSpPr>
        <p:spPr>
          <a:xfrm rot="5400000">
            <a:off x="9667151" y="4157755"/>
            <a:ext cx="590550" cy="2576803"/>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solidFill>
                <a:schemeClr val="tx1">
                  <a:lumMod val="65000"/>
                  <a:lumOff val="35000"/>
                </a:schemeClr>
              </a:solidFill>
            </a:endParaRPr>
          </a:p>
        </p:txBody>
      </p:sp>
      <p:sp>
        <p:nvSpPr>
          <p:cNvPr id="24" name="TextBox 23"/>
          <p:cNvSpPr txBox="1"/>
          <p:nvPr/>
        </p:nvSpPr>
        <p:spPr>
          <a:xfrm>
            <a:off x="9076665" y="6211878"/>
            <a:ext cx="1826141" cy="369332"/>
          </a:xfrm>
          <a:prstGeom prst="rect">
            <a:avLst/>
          </a:prstGeom>
          <a:noFill/>
        </p:spPr>
        <p:txBody>
          <a:bodyPr wrap="none" rtlCol="0">
            <a:spAutoFit/>
          </a:bodyPr>
          <a:lstStyle/>
          <a:p>
            <a:r>
              <a:rPr lang="is-IS" dirty="0" smtClean="0">
                <a:solidFill>
                  <a:schemeClr val="tx1">
                    <a:lumMod val="65000"/>
                    <a:lumOff val="35000"/>
                  </a:schemeClr>
                </a:solidFill>
                <a:latin typeface="Fedra Sans Std Bold" panose="020B0803040000020004" pitchFamily="34" charset="0"/>
              </a:rPr>
              <a:t>Housing plans</a:t>
            </a:r>
            <a:endParaRPr lang="is-IS" dirty="0">
              <a:solidFill>
                <a:schemeClr val="tx1">
                  <a:lumMod val="65000"/>
                  <a:lumOff val="35000"/>
                </a:schemeClr>
              </a:solidFill>
              <a:latin typeface="Fedra Sans Std Bold" panose="020B0803040000020004" pitchFamily="34" charset="0"/>
            </a:endParaRPr>
          </a:p>
        </p:txBody>
      </p:sp>
      <p:sp>
        <p:nvSpPr>
          <p:cNvPr id="25" name="Rectangle 24"/>
          <p:cNvSpPr/>
          <p:nvPr/>
        </p:nvSpPr>
        <p:spPr>
          <a:xfrm>
            <a:off x="10554786" y="3455257"/>
            <a:ext cx="696041" cy="1342392"/>
          </a:xfrm>
          <a:prstGeom prst="rect">
            <a:avLst/>
          </a:prstGeom>
          <a:solidFill>
            <a:schemeClr val="bg1"/>
          </a:solidFill>
          <a:ln w="28575">
            <a:solidFill>
              <a:srgbClr val="DBB41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600	</a:t>
            </a:r>
            <a:endParaRPr lang="is-IS" dirty="0">
              <a:latin typeface="Fedra Sans Std Bold" panose="020B0803040000020004" pitchFamily="34" charset="0"/>
            </a:endParaRPr>
          </a:p>
        </p:txBody>
      </p:sp>
    </p:spTree>
    <p:extLst>
      <p:ext uri="{BB962C8B-B14F-4D97-AF65-F5344CB8AC3E}">
        <p14:creationId xmlns:p14="http://schemas.microsoft.com/office/powerpoint/2010/main" val="1489197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
          <p:cNvPicPr>
            <a:picLocks noChangeAspect="1"/>
          </p:cNvPicPr>
          <p:nvPr/>
        </p:nvPicPr>
        <p:blipFill>
          <a:blip r:embed="rId3"/>
          <a:stretch>
            <a:fillRect/>
          </a:stretch>
        </p:blipFill>
        <p:spPr>
          <a:xfrm>
            <a:off x="8957644" y="73541"/>
            <a:ext cx="2293183" cy="94133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Initial contributions 2016 – 509 rental flats</a:t>
            </a:r>
            <a:endParaRPr lang="is-IS" sz="3200" spc="100" dirty="0">
              <a:latin typeface="Fedra Sans Std Medium" charset="0"/>
              <a:ea typeface="Fedra Sans Std Medium" charset="0"/>
              <a:cs typeface="Fedra Sans Std Medium" charset="0"/>
            </a:endParaRPr>
          </a:p>
        </p:txBody>
      </p:sp>
      <p:pic>
        <p:nvPicPr>
          <p:cNvPr id="1026" name="AF211DE1-E869-4434-B372-EE3EBA6025A0" descr="282E6ACF-7903-42D5-993E-82B5A983B8B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6723" y="2437341"/>
            <a:ext cx="4635889" cy="306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8489626" y="4697506"/>
            <a:ext cx="3229217" cy="1754326"/>
          </a:xfrm>
          <a:prstGeom prst="rect">
            <a:avLst/>
          </a:prstGeom>
          <a:noFill/>
        </p:spPr>
        <p:txBody>
          <a:bodyPr wrap="none" rtlCol="0">
            <a:spAutoFit/>
          </a:bodyPr>
          <a:lstStyle/>
          <a:p>
            <a:r>
              <a:rPr lang="is-IS" b="1" dirty="0" smtClean="0">
                <a:latin typeface="Fedra Sans Std Bold" panose="020B0803040000020004" pitchFamily="34" charset="0"/>
              </a:rPr>
              <a:t>22 South of Iceland</a:t>
            </a:r>
          </a:p>
          <a:p>
            <a:r>
              <a:rPr lang="is-IS" dirty="0" smtClean="0">
                <a:latin typeface="Fedra Sans Std Light" panose="020B0303040000020004" pitchFamily="34" charset="0"/>
              </a:rPr>
              <a:t>11 í Vestmannaeyjum FS</a:t>
            </a:r>
          </a:p>
          <a:p>
            <a:r>
              <a:rPr lang="is-IS" dirty="0" smtClean="0">
                <a:latin typeface="Fedra Sans Std Light" panose="020B0303040000020004" pitchFamily="34" charset="0"/>
              </a:rPr>
              <a:t>4 í Vík í Mýrdal </a:t>
            </a:r>
          </a:p>
          <a:p>
            <a:r>
              <a:rPr lang="is-IS" dirty="0" smtClean="0">
                <a:latin typeface="Fedra Sans Std Light" panose="020B0303040000020004" pitchFamily="34" charset="0"/>
              </a:rPr>
              <a:t>5 í Höfn í Hornafirði</a:t>
            </a:r>
          </a:p>
          <a:p>
            <a:r>
              <a:rPr lang="is-IS" dirty="0" smtClean="0">
                <a:latin typeface="Fedra Sans Std Light" panose="020B0303040000020004" pitchFamily="34" charset="0"/>
              </a:rPr>
              <a:t>2 í Árborg – Brynja hússjóður</a:t>
            </a:r>
          </a:p>
          <a:p>
            <a:endParaRPr lang="is-IS" dirty="0">
              <a:latin typeface="Fedra Sans Std Light" panose="020B0303040000020004" pitchFamily="34" charset="0"/>
            </a:endParaRPr>
          </a:p>
        </p:txBody>
      </p:sp>
      <p:sp>
        <p:nvSpPr>
          <p:cNvPr id="25" name="Rectangle 24"/>
          <p:cNvSpPr/>
          <p:nvPr/>
        </p:nvSpPr>
        <p:spPr>
          <a:xfrm>
            <a:off x="8957644" y="2042398"/>
            <a:ext cx="6096000" cy="646331"/>
          </a:xfrm>
          <a:prstGeom prst="rect">
            <a:avLst/>
          </a:prstGeom>
        </p:spPr>
        <p:txBody>
          <a:bodyPr>
            <a:spAutoFit/>
          </a:bodyPr>
          <a:lstStyle/>
          <a:p>
            <a:r>
              <a:rPr lang="is-IS" b="1" dirty="0" smtClean="0">
                <a:latin typeface="Fedra Sans Std Bold" panose="020B0803040000020004" pitchFamily="34" charset="0"/>
              </a:rPr>
              <a:t>5 North east of Iceland</a:t>
            </a:r>
            <a:endParaRPr lang="is-IS" b="1" dirty="0">
              <a:latin typeface="Fedra Sans Std Bold" panose="020B0803040000020004" pitchFamily="34" charset="0"/>
            </a:endParaRPr>
          </a:p>
          <a:p>
            <a:r>
              <a:rPr lang="is-IS" dirty="0" smtClean="0">
                <a:latin typeface="Fedra Sans Std Light" panose="020B0303040000020004" pitchFamily="34" charset="0"/>
              </a:rPr>
              <a:t>5 Akureyri – Brynja hússjóður</a:t>
            </a:r>
            <a:endParaRPr lang="is-IS" dirty="0"/>
          </a:p>
        </p:txBody>
      </p:sp>
      <p:sp>
        <p:nvSpPr>
          <p:cNvPr id="27" name="Rectangle 26"/>
          <p:cNvSpPr/>
          <p:nvPr/>
        </p:nvSpPr>
        <p:spPr>
          <a:xfrm>
            <a:off x="4149701" y="3760348"/>
            <a:ext cx="3698738" cy="646331"/>
          </a:xfrm>
          <a:prstGeom prst="rect">
            <a:avLst/>
          </a:prstGeom>
        </p:spPr>
        <p:txBody>
          <a:bodyPr wrap="square">
            <a:spAutoFit/>
          </a:bodyPr>
          <a:lstStyle/>
          <a:p>
            <a:pPr algn="r"/>
            <a:r>
              <a:rPr lang="is-IS" b="1" dirty="0" smtClean="0">
                <a:latin typeface="Fedra Sans Std Bold" panose="020B0803040000020004" pitchFamily="34" charset="0"/>
              </a:rPr>
              <a:t>3 The West of Iceland</a:t>
            </a:r>
            <a:endParaRPr lang="is-IS" b="1" dirty="0">
              <a:latin typeface="Fedra Sans Std Bold" panose="020B0803040000020004" pitchFamily="34" charset="0"/>
            </a:endParaRPr>
          </a:p>
          <a:p>
            <a:pPr algn="r"/>
            <a:r>
              <a:rPr lang="is-IS" dirty="0" smtClean="0">
                <a:latin typeface="Fedra Sans Std Light" panose="020B0303040000020004" pitchFamily="34" charset="0"/>
              </a:rPr>
              <a:t>3 Akranesi – Brynja Hússjóður</a:t>
            </a:r>
            <a:endParaRPr lang="is-IS" dirty="0"/>
          </a:p>
        </p:txBody>
      </p:sp>
      <p:sp>
        <p:nvSpPr>
          <p:cNvPr id="29" name="TextBox 28"/>
          <p:cNvSpPr txBox="1"/>
          <p:nvPr/>
        </p:nvSpPr>
        <p:spPr>
          <a:xfrm>
            <a:off x="346577" y="3137554"/>
            <a:ext cx="4302973" cy="3970318"/>
          </a:xfrm>
          <a:prstGeom prst="rect">
            <a:avLst/>
          </a:prstGeom>
          <a:noFill/>
        </p:spPr>
        <p:txBody>
          <a:bodyPr wrap="none" rtlCol="0">
            <a:spAutoFit/>
          </a:bodyPr>
          <a:lstStyle/>
          <a:p>
            <a:r>
              <a:rPr lang="is-IS" b="1" dirty="0" smtClean="0">
                <a:latin typeface="Fedra Sans Std Bold" panose="020B0803040000020004" pitchFamily="34" charset="0"/>
              </a:rPr>
              <a:t>451 Capital area</a:t>
            </a:r>
          </a:p>
          <a:p>
            <a:r>
              <a:rPr lang="is-IS" dirty="0">
                <a:latin typeface="Fedra Sans Std Light" panose="020B0303040000020004" pitchFamily="34" charset="0"/>
              </a:rPr>
              <a:t>1 í Mosfellsbæ - Brynja</a:t>
            </a:r>
          </a:p>
          <a:p>
            <a:r>
              <a:rPr lang="is-IS" dirty="0">
                <a:latin typeface="Fedra Sans Std Light" panose="020B0303040000020004" pitchFamily="34" charset="0"/>
              </a:rPr>
              <a:t>3 í Hafnarfirði  - Brynja</a:t>
            </a:r>
          </a:p>
          <a:p>
            <a:r>
              <a:rPr lang="is-IS" dirty="0" smtClean="0">
                <a:latin typeface="Fedra Sans Std Light" panose="020B0303040000020004" pitchFamily="34" charset="0"/>
              </a:rPr>
              <a:t>32 </a:t>
            </a:r>
            <a:r>
              <a:rPr lang="is-IS" dirty="0">
                <a:latin typeface="Fedra Sans Std Light" panose="020B0303040000020004" pitchFamily="34" charset="0"/>
              </a:rPr>
              <a:t>í Hafnarfirði - Bjarg</a:t>
            </a:r>
          </a:p>
          <a:p>
            <a:r>
              <a:rPr lang="is-IS" dirty="0" smtClean="0">
                <a:latin typeface="Fedra Sans Std Light" panose="020B0303040000020004" pitchFamily="34" charset="0"/>
              </a:rPr>
              <a:t>115 í Reykjavík - Bjarg</a:t>
            </a:r>
          </a:p>
          <a:p>
            <a:r>
              <a:rPr lang="is-IS" dirty="0" smtClean="0">
                <a:latin typeface="Fedra Sans Std Light" panose="020B0303040000020004" pitchFamily="34" charset="0"/>
              </a:rPr>
              <a:t>83 í Reykjavík – Félagsbústaðir</a:t>
            </a:r>
          </a:p>
          <a:p>
            <a:r>
              <a:rPr lang="is-IS" dirty="0" smtClean="0">
                <a:latin typeface="Fedra Sans Std Light" panose="020B0303040000020004" pitchFamily="34" charset="0"/>
              </a:rPr>
              <a:t>112 í Reykjavík – Nauthólsvegur 83 hses.</a:t>
            </a:r>
          </a:p>
          <a:p>
            <a:r>
              <a:rPr lang="is-IS" dirty="0" smtClean="0">
                <a:latin typeface="Fedra Sans Std Light" panose="020B0303040000020004" pitchFamily="34" charset="0"/>
              </a:rPr>
              <a:t>4 í Hafnarfirði - FS</a:t>
            </a:r>
          </a:p>
          <a:p>
            <a:r>
              <a:rPr lang="is-IS" dirty="0" smtClean="0">
                <a:latin typeface="Fedra Sans Std Light" panose="020B0303040000020004" pitchFamily="34" charset="0"/>
              </a:rPr>
              <a:t>33 í Kópavogi - FS</a:t>
            </a:r>
          </a:p>
          <a:p>
            <a:r>
              <a:rPr lang="is-IS" dirty="0" smtClean="0">
                <a:latin typeface="Fedra Sans Std Light" panose="020B0303040000020004" pitchFamily="34" charset="0"/>
              </a:rPr>
              <a:t>4 í Kópavogi - fatlaðir</a:t>
            </a:r>
          </a:p>
          <a:p>
            <a:r>
              <a:rPr lang="is-IS" dirty="0" smtClean="0">
                <a:latin typeface="Fedra Sans Std Light" panose="020B0303040000020004" pitchFamily="34" charset="0"/>
              </a:rPr>
              <a:t>63 í Reykjavík – Bjarg</a:t>
            </a:r>
          </a:p>
          <a:p>
            <a:r>
              <a:rPr lang="is-IS" dirty="0" smtClean="0">
                <a:latin typeface="Fedra Sans Std Light" panose="020B0303040000020004" pitchFamily="34" charset="0"/>
              </a:rPr>
              <a:t>1 í Reykjavík - Brynja</a:t>
            </a:r>
          </a:p>
          <a:p>
            <a:endParaRPr lang="is-IS" dirty="0">
              <a:latin typeface="Fedra Sans Std Light" panose="020B0303040000020004" pitchFamily="34" charset="0"/>
            </a:endParaRPr>
          </a:p>
          <a:p>
            <a:endParaRPr lang="is-IS" dirty="0">
              <a:latin typeface="Fedra Sans Std Light" panose="020B0303040000020004" pitchFamily="34" charset="0"/>
            </a:endParaRPr>
          </a:p>
        </p:txBody>
      </p:sp>
      <p:sp>
        <p:nvSpPr>
          <p:cNvPr id="17" name="Rectangle 16"/>
          <p:cNvSpPr/>
          <p:nvPr/>
        </p:nvSpPr>
        <p:spPr>
          <a:xfrm>
            <a:off x="4328245" y="5528502"/>
            <a:ext cx="3698738" cy="923330"/>
          </a:xfrm>
          <a:prstGeom prst="rect">
            <a:avLst/>
          </a:prstGeom>
        </p:spPr>
        <p:txBody>
          <a:bodyPr wrap="square">
            <a:spAutoFit/>
          </a:bodyPr>
          <a:lstStyle/>
          <a:p>
            <a:pPr algn="r"/>
            <a:r>
              <a:rPr lang="is-IS" b="1" dirty="0">
                <a:latin typeface="Fedra Sans Std Bold" panose="020B0803040000020004" pitchFamily="34" charset="0"/>
              </a:rPr>
              <a:t>9</a:t>
            </a:r>
            <a:r>
              <a:rPr lang="is-IS" b="1" dirty="0" smtClean="0">
                <a:latin typeface="Fedra Sans Std Bold" panose="020B0803040000020004" pitchFamily="34" charset="0"/>
              </a:rPr>
              <a:t> The Southern Peninsula</a:t>
            </a:r>
            <a:endParaRPr lang="is-IS" b="1" dirty="0">
              <a:latin typeface="Fedra Sans Std Bold" panose="020B0803040000020004" pitchFamily="34" charset="0"/>
            </a:endParaRPr>
          </a:p>
          <a:p>
            <a:pPr algn="r"/>
            <a:r>
              <a:rPr lang="is-IS" dirty="0" smtClean="0">
                <a:latin typeface="Fedra Sans Std Light" panose="020B0303040000020004" pitchFamily="34" charset="0"/>
              </a:rPr>
              <a:t>4 í Reykjanesbæ Brynja</a:t>
            </a:r>
          </a:p>
          <a:p>
            <a:pPr algn="r"/>
            <a:r>
              <a:rPr lang="is-IS" dirty="0" smtClean="0">
                <a:latin typeface="Fedra Sans Std Light" panose="020B0303040000020004" pitchFamily="34" charset="0"/>
              </a:rPr>
              <a:t>5 í Sandgerði Þroskahjálp</a:t>
            </a:r>
            <a:endParaRPr lang="is-IS" dirty="0"/>
          </a:p>
        </p:txBody>
      </p:sp>
      <p:cxnSp>
        <p:nvCxnSpPr>
          <p:cNvPr id="3" name="Straight Arrow Connector 2"/>
          <p:cNvCxnSpPr/>
          <p:nvPr/>
        </p:nvCxnSpPr>
        <p:spPr>
          <a:xfrm flipH="1" flipV="1">
            <a:off x="3866606" y="4632416"/>
            <a:ext cx="3981834" cy="8060"/>
          </a:xfrm>
          <a:prstGeom prst="straightConnector1">
            <a:avLst/>
          </a:prstGeom>
          <a:ln w="28575">
            <a:solidFill>
              <a:srgbClr val="DD922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282742" y="4878265"/>
            <a:ext cx="243473" cy="650237"/>
          </a:xfrm>
          <a:prstGeom prst="straightConnector1">
            <a:avLst/>
          </a:prstGeom>
          <a:ln w="28575">
            <a:solidFill>
              <a:srgbClr val="DD922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9146098" y="2623700"/>
            <a:ext cx="287192" cy="683796"/>
          </a:xfrm>
          <a:prstGeom prst="straightConnector1">
            <a:avLst/>
          </a:prstGeom>
          <a:ln w="28575">
            <a:solidFill>
              <a:srgbClr val="DD9222"/>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288719" y="2209266"/>
            <a:ext cx="2906567" cy="646331"/>
          </a:xfrm>
          <a:prstGeom prst="rect">
            <a:avLst/>
          </a:prstGeom>
        </p:spPr>
        <p:txBody>
          <a:bodyPr wrap="square">
            <a:spAutoFit/>
          </a:bodyPr>
          <a:lstStyle/>
          <a:p>
            <a:r>
              <a:rPr lang="is-IS" b="1" dirty="0" smtClean="0">
                <a:latin typeface="Fedra Sans Std Bold" panose="020B0803040000020004" pitchFamily="34" charset="0"/>
              </a:rPr>
              <a:t>11 Westfjords</a:t>
            </a:r>
            <a:endParaRPr lang="is-IS" b="1" dirty="0">
              <a:latin typeface="Fedra Sans Std Bold" panose="020B0803040000020004" pitchFamily="34" charset="0"/>
            </a:endParaRPr>
          </a:p>
          <a:p>
            <a:r>
              <a:rPr lang="is-IS" dirty="0" smtClean="0">
                <a:latin typeface="Fedra Sans Std Light" panose="020B0303040000020004" pitchFamily="34" charset="0"/>
              </a:rPr>
              <a:t>11 Ísafjarðarbær</a:t>
            </a:r>
            <a:endParaRPr lang="is-IS" dirty="0"/>
          </a:p>
        </p:txBody>
      </p:sp>
      <p:cxnSp>
        <p:nvCxnSpPr>
          <p:cNvPr id="18" name="Straight Arrow Connector 17"/>
          <p:cNvCxnSpPr/>
          <p:nvPr/>
        </p:nvCxnSpPr>
        <p:spPr>
          <a:xfrm flipH="1" flipV="1">
            <a:off x="6742003" y="2937100"/>
            <a:ext cx="730719" cy="170154"/>
          </a:xfrm>
          <a:prstGeom prst="straightConnector1">
            <a:avLst/>
          </a:prstGeom>
          <a:ln w="28575">
            <a:solidFill>
              <a:srgbClr val="DD922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683456" y="2323851"/>
            <a:ext cx="27270" cy="983647"/>
          </a:xfrm>
          <a:prstGeom prst="straightConnector1">
            <a:avLst/>
          </a:prstGeom>
          <a:ln w="28575">
            <a:solidFill>
              <a:srgbClr val="DD9222"/>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367267" y="1681068"/>
            <a:ext cx="3449416" cy="646331"/>
          </a:xfrm>
          <a:prstGeom prst="rect">
            <a:avLst/>
          </a:prstGeom>
        </p:spPr>
        <p:txBody>
          <a:bodyPr wrap="square">
            <a:spAutoFit/>
          </a:bodyPr>
          <a:lstStyle/>
          <a:p>
            <a:r>
              <a:rPr lang="is-IS" b="1" dirty="0" smtClean="0">
                <a:latin typeface="Fedra Sans Std Bold" panose="020B0803040000020004" pitchFamily="34" charset="0"/>
              </a:rPr>
              <a:t>8 North-west of Iceland</a:t>
            </a:r>
            <a:endParaRPr lang="is-IS" b="1" dirty="0">
              <a:latin typeface="Fedra Sans Std Bold" panose="020B0803040000020004" pitchFamily="34" charset="0"/>
            </a:endParaRPr>
          </a:p>
          <a:p>
            <a:r>
              <a:rPr lang="is-IS" dirty="0" smtClean="0">
                <a:latin typeface="Fedra Sans Std Light" panose="020B0303040000020004" pitchFamily="34" charset="0"/>
              </a:rPr>
              <a:t>8 Skagafjörður</a:t>
            </a:r>
            <a:endParaRPr lang="is-IS" dirty="0"/>
          </a:p>
        </p:txBody>
      </p:sp>
    </p:spTree>
    <p:extLst>
      <p:ext uri="{BB962C8B-B14F-4D97-AF65-F5344CB8AC3E}">
        <p14:creationId xmlns:p14="http://schemas.microsoft.com/office/powerpoint/2010/main" val="1832108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495" y="28941"/>
            <a:ext cx="7828156"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745576" y="2648363"/>
            <a:ext cx="5292032" cy="1066959"/>
          </a:xfrm>
          <a:prstGeom prst="rect">
            <a:avLst/>
          </a:prstGeom>
          <a:noFill/>
        </p:spPr>
        <p:txBody>
          <a:bodyPr wrap="square" rtlCol="0">
            <a:spAutoFit/>
          </a:bodyPr>
          <a:lstStyle/>
          <a:p>
            <a:pPr>
              <a:lnSpc>
                <a:spcPts val="3800"/>
              </a:lnSpc>
            </a:pPr>
            <a:r>
              <a:rPr lang="is-IS" sz="2800" spc="100" dirty="0" smtClean="0">
                <a:latin typeface="Fedra Sans Std Medium" charset="0"/>
                <a:ea typeface="Fedra Sans Std Medium" charset="0"/>
                <a:cs typeface="Fedra Sans Std Medium" charset="0"/>
              </a:rPr>
              <a:t>The Icelandic Housing System</a:t>
            </a:r>
          </a:p>
        </p:txBody>
      </p:sp>
      <p:cxnSp>
        <p:nvCxnSpPr>
          <p:cNvPr id="17" name="Straight Connector 16"/>
          <p:cNvCxnSpPr/>
          <p:nvPr/>
        </p:nvCxnSpPr>
        <p:spPr>
          <a:xfrm>
            <a:off x="1786036" y="4840069"/>
            <a:ext cx="52111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86036" y="2604700"/>
            <a:ext cx="5211112"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53" y="712346"/>
            <a:ext cx="2684169" cy="1252612"/>
          </a:xfrm>
          <a:prstGeom prst="rect">
            <a:avLst/>
          </a:prstGeom>
        </p:spPr>
      </p:pic>
      <p:pic>
        <p:nvPicPr>
          <p:cNvPr id="2" name="Picture 1"/>
          <p:cNvPicPr>
            <a:picLocks noChangeAspect="1"/>
          </p:cNvPicPr>
          <p:nvPr/>
        </p:nvPicPr>
        <p:blipFill>
          <a:blip r:embed="rId4"/>
          <a:stretch>
            <a:fillRect/>
          </a:stretch>
        </p:blipFill>
        <p:spPr>
          <a:xfrm>
            <a:off x="7643813" y="-304434"/>
            <a:ext cx="4914900" cy="7524750"/>
          </a:xfrm>
          <a:prstGeom prst="rect">
            <a:avLst/>
          </a:prstGeom>
        </p:spPr>
      </p:pic>
      <p:pic>
        <p:nvPicPr>
          <p:cNvPr id="9" name="Picture 8"/>
          <p:cNvPicPr>
            <a:picLocks noChangeAspect="1"/>
          </p:cNvPicPr>
          <p:nvPr/>
        </p:nvPicPr>
        <p:blipFill>
          <a:blip r:embed="rId5"/>
          <a:stretch>
            <a:fillRect/>
          </a:stretch>
        </p:blipFill>
        <p:spPr>
          <a:xfrm>
            <a:off x="801153" y="901642"/>
            <a:ext cx="3966662" cy="922125"/>
          </a:xfrm>
          <a:prstGeom prst="rect">
            <a:avLst/>
          </a:prstGeom>
        </p:spPr>
      </p:pic>
      <p:sp>
        <p:nvSpPr>
          <p:cNvPr id="3" name="TextBox 2"/>
          <p:cNvSpPr txBox="1"/>
          <p:nvPr/>
        </p:nvSpPr>
        <p:spPr>
          <a:xfrm>
            <a:off x="1745576" y="4854791"/>
            <a:ext cx="5548109" cy="646331"/>
          </a:xfrm>
          <a:prstGeom prst="rect">
            <a:avLst/>
          </a:prstGeom>
          <a:noFill/>
        </p:spPr>
        <p:txBody>
          <a:bodyPr wrap="square" rtlCol="0">
            <a:spAutoFit/>
          </a:bodyPr>
          <a:lstStyle/>
          <a:p>
            <a:r>
              <a:rPr lang="is-IS" dirty="0" smtClean="0">
                <a:latin typeface="Fedra Serif B Std Book" panose="02030505050000020004" pitchFamily="18" charset="0"/>
                <a:ea typeface="Fedra Serif B Std Book" panose="02030505050000020004" pitchFamily="18" charset="0"/>
              </a:rPr>
              <a:t>Guðmundur Sigfinnsson</a:t>
            </a:r>
          </a:p>
          <a:p>
            <a:r>
              <a:rPr lang="is-IS" dirty="0" smtClean="0">
                <a:latin typeface="Fedra Serif B Std Book" panose="02030505050000020004" pitchFamily="18" charset="0"/>
                <a:ea typeface="Fedra Serif B Std Book" panose="02030505050000020004" pitchFamily="18" charset="0"/>
              </a:rPr>
              <a:t>Economist</a:t>
            </a:r>
            <a:endParaRPr lang="is-IS" dirty="0">
              <a:latin typeface="Fedra Serif B Std Book" panose="02030505050000020004" pitchFamily="18" charset="0"/>
              <a:ea typeface="Fedra Serif B Std Book" panose="02030505050000020004" pitchFamily="18" charset="0"/>
            </a:endParaRPr>
          </a:p>
        </p:txBody>
      </p:sp>
    </p:spTree>
    <p:extLst>
      <p:ext uri="{BB962C8B-B14F-4D97-AF65-F5344CB8AC3E}">
        <p14:creationId xmlns:p14="http://schemas.microsoft.com/office/powerpoint/2010/main" val="494685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Off-page Connector 15"/>
          <p:cNvSpPr/>
          <p:nvPr/>
        </p:nvSpPr>
        <p:spPr>
          <a:xfrm rot="10800000">
            <a:off x="1110824" y="2210697"/>
            <a:ext cx="3103809" cy="3530735"/>
          </a:xfrm>
          <a:prstGeom prst="flowChartOffpageConnector">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solidFill>
                <a:schemeClr val="bg1"/>
              </a:solidFill>
              <a:latin typeface="Fedra Sans Std Bold" panose="020B0803040000020004" pitchFamily="34" charset="0"/>
            </a:endParaRPr>
          </a:p>
        </p:txBody>
      </p:sp>
      <p:pic>
        <p:nvPicPr>
          <p:cNvPr id="15" name="Content Placeholder 1"/>
          <p:cNvPicPr>
            <a:picLocks noChangeAspect="1"/>
          </p:cNvPicPr>
          <p:nvPr/>
        </p:nvPicPr>
        <p:blipFill>
          <a:blip r:embed="rId3"/>
          <a:stretch>
            <a:fillRect/>
          </a:stretch>
        </p:blipFill>
        <p:spPr>
          <a:xfrm>
            <a:off x="8957644" y="73541"/>
            <a:ext cx="2293183" cy="94133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10" name="Rectangle 9"/>
          <p:cNvSpPr/>
          <p:nvPr/>
        </p:nvSpPr>
        <p:spPr>
          <a:xfrm>
            <a:off x="2021673" y="4576576"/>
            <a:ext cx="4713318" cy="701731"/>
          </a:xfrm>
          <a:prstGeom prst="rect">
            <a:avLst/>
          </a:prstGeom>
          <a:ln>
            <a:noFill/>
            <a:prstDash val="dash"/>
          </a:ln>
        </p:spPr>
        <p:txBody>
          <a:bodyPr wrap="square">
            <a:spAutoFit/>
          </a:bodyPr>
          <a:lstStyle/>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endParaRPr lang="is-IS" sz="1200" dirty="0">
              <a:solidFill>
                <a:schemeClr val="tx1">
                  <a:lumMod val="75000"/>
                  <a:lumOff val="25000"/>
                </a:schemeClr>
              </a:solidFill>
              <a:latin typeface="Fedra Sans Std Bold" panose="020B0803040000020004" pitchFamily="34" charset="0"/>
              <a:ea typeface="Times New Roman" panose="02020603050405020304" pitchFamily="18" charset="0"/>
            </a:endParaRPr>
          </a:p>
          <a:p>
            <a:pPr algn="just">
              <a:lnSpc>
                <a:spcPct val="110000"/>
              </a:lnSpc>
              <a:tabLst>
                <a:tab pos="161290" algn="dec"/>
                <a:tab pos="251460" algn="l"/>
                <a:tab pos="341630" algn="l"/>
                <a:tab pos="431800" algn="l"/>
                <a:tab pos="612140" algn="l"/>
                <a:tab pos="701675" algn="l"/>
                <a:tab pos="881380" algn="l"/>
                <a:tab pos="4355465" algn="l"/>
                <a:tab pos="4967605" algn="r"/>
              </a:tabLst>
            </a:pPr>
            <a:endParaRPr lang="is-IS" sz="1200" dirty="0">
              <a:solidFill>
                <a:schemeClr val="tx1">
                  <a:lumMod val="75000"/>
                  <a:lumOff val="25000"/>
                </a:schemeClr>
              </a:solidFill>
              <a:latin typeface="Fedra Sans Std Bold" panose="020B0803040000020004" pitchFamily="34" charset="0"/>
              <a:ea typeface="Times New Roman" panose="02020603050405020304" pitchFamily="18" charset="0"/>
            </a:endParaRPr>
          </a:p>
          <a:p>
            <a:pPr algn="just">
              <a:lnSpc>
                <a:spcPct val="110000"/>
              </a:lnSpc>
              <a:tabLst>
                <a:tab pos="161290" algn="dec"/>
                <a:tab pos="251460" algn="l"/>
                <a:tab pos="341630" algn="l"/>
                <a:tab pos="431800" algn="l"/>
                <a:tab pos="612140" algn="l"/>
                <a:tab pos="701675" algn="l"/>
                <a:tab pos="881380" algn="l"/>
                <a:tab pos="4355465" algn="l"/>
                <a:tab pos="4967605" algn="r"/>
              </a:tabLst>
            </a:pPr>
            <a:endParaRPr lang="is-IS" sz="1200" dirty="0" smtClean="0">
              <a:solidFill>
                <a:schemeClr val="tx1">
                  <a:lumMod val="75000"/>
                  <a:lumOff val="25000"/>
                </a:schemeClr>
              </a:solidFill>
              <a:latin typeface="Fedra Sans Std Bold" panose="020B0803040000020004" pitchFamily="34" charset="0"/>
              <a:ea typeface="Times New Roman" panose="02020603050405020304" pitchFamily="18" charset="0"/>
            </a:endParaRPr>
          </a:p>
        </p:txBody>
      </p:sp>
      <p:sp>
        <p:nvSpPr>
          <p:cNvPr id="2" name="Rectangle 1"/>
          <p:cNvSpPr/>
          <p:nvPr/>
        </p:nvSpPr>
        <p:spPr>
          <a:xfrm>
            <a:off x="1677402" y="2883068"/>
            <a:ext cx="2370679" cy="2646878"/>
          </a:xfrm>
          <a:prstGeom prst="rect">
            <a:avLst/>
          </a:prstGeom>
        </p:spPr>
        <p:txBody>
          <a:bodyPr wrap="square">
            <a:spAutoFit/>
          </a:bodyPr>
          <a:lstStyle/>
          <a:p>
            <a:r>
              <a:rPr lang="is-IS" sz="2000" dirty="0" smtClean="0">
                <a:solidFill>
                  <a:schemeClr val="tx1">
                    <a:lumMod val="75000"/>
                    <a:lumOff val="25000"/>
                  </a:schemeClr>
                </a:solidFill>
                <a:latin typeface="Fedra Sans Std Bold" panose="020B0803040000020004" pitchFamily="34" charset="0"/>
                <a:ea typeface="Times New Roman" panose="02020603050405020304" pitchFamily="18" charset="0"/>
              </a:rPr>
              <a:t>The aim is that the rent will not exceed higher portion of income than</a:t>
            </a:r>
            <a:endParaRPr lang="is-IS" sz="2000" dirty="0" smtClean="0">
              <a:solidFill>
                <a:schemeClr val="tx1">
                  <a:lumMod val="75000"/>
                  <a:lumOff val="25000"/>
                </a:schemeClr>
              </a:solidFill>
              <a:latin typeface="Fedra Sans Std Bold" panose="020B0803040000020004" pitchFamily="34" charset="0"/>
            </a:endParaRPr>
          </a:p>
          <a:p>
            <a:r>
              <a:rPr lang="is-IS" sz="6600" dirty="0" smtClean="0">
                <a:solidFill>
                  <a:schemeClr val="tx1">
                    <a:lumMod val="75000"/>
                    <a:lumOff val="25000"/>
                  </a:schemeClr>
                </a:solidFill>
                <a:latin typeface="Fedra Sans Std Bold" panose="020B0803040000020004" pitchFamily="34" charset="0"/>
              </a:rPr>
              <a:t>25%</a:t>
            </a:r>
            <a:endParaRPr lang="is-IS" sz="6600" dirty="0"/>
          </a:p>
        </p:txBody>
      </p:sp>
      <p:sp>
        <p:nvSpPr>
          <p:cNvPr id="3" name="Rectangle 2"/>
          <p:cNvSpPr/>
          <p:nvPr/>
        </p:nvSpPr>
        <p:spPr>
          <a:xfrm>
            <a:off x="4488612" y="3486868"/>
            <a:ext cx="7688494" cy="1100686"/>
          </a:xfrm>
          <a:prstGeom prst="rect">
            <a:avLst/>
          </a:prstGeom>
        </p:spPr>
        <p:txBody>
          <a:bodyPr wrap="square">
            <a:spAutoFit/>
          </a:bodyPr>
          <a:lstStyle/>
          <a:p>
            <a:pPr lvl="0">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No taxes paid</a:t>
            </a:r>
            <a:endParaRPr lang="is-IS" sz="2400" dirty="0">
              <a:solidFill>
                <a:schemeClr val="tx1">
                  <a:lumMod val="75000"/>
                  <a:lumOff val="25000"/>
                </a:schemeClr>
              </a:solidFill>
              <a:latin typeface="Fedra Sans Std Bold" panose="020B0803040000020004" pitchFamily="34" charset="0"/>
              <a:ea typeface="Times New Roman" panose="02020603050405020304" pitchFamily="18" charset="0"/>
            </a:endParaRPr>
          </a:p>
          <a:p>
            <a:pPr lvl="0">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dirty="0" smtClean="0">
                <a:solidFill>
                  <a:schemeClr val="tx1">
                    <a:lumMod val="75000"/>
                    <a:lumOff val="25000"/>
                  </a:schemeClr>
                </a:solidFill>
                <a:latin typeface="Fedra Serif B Std Book" panose="02030505050000020004" pitchFamily="18" charset="0"/>
                <a:ea typeface="Fedra Serif B Std Book" panose="02030505050000020004" pitchFamily="18" charset="0"/>
              </a:rPr>
              <a:t>The non-profit companies (new type of company form) </a:t>
            </a:r>
            <a:br>
              <a:rPr lang="is-IS" dirty="0" smtClean="0">
                <a:solidFill>
                  <a:schemeClr val="tx1">
                    <a:lumMod val="75000"/>
                    <a:lumOff val="25000"/>
                  </a:schemeClr>
                </a:solidFill>
                <a:latin typeface="Fedra Serif B Std Book" panose="02030505050000020004" pitchFamily="18" charset="0"/>
                <a:ea typeface="Fedra Serif B Std Book" panose="02030505050000020004" pitchFamily="18" charset="0"/>
              </a:rPr>
            </a:br>
            <a:r>
              <a:rPr lang="is-IS" dirty="0" smtClean="0">
                <a:solidFill>
                  <a:schemeClr val="tx1">
                    <a:lumMod val="75000"/>
                    <a:lumOff val="25000"/>
                  </a:schemeClr>
                </a:solidFill>
                <a:latin typeface="Fedra Serif B Std Book" panose="02030505050000020004" pitchFamily="18" charset="0"/>
                <a:ea typeface="Fedra Serif B Std Book" panose="02030505050000020004" pitchFamily="18" charset="0"/>
              </a:rPr>
              <a:t>that have obligations according to the Act on General Apartments don‘t pay taxes</a:t>
            </a:r>
            <a:endParaRPr lang="is-IS" dirty="0">
              <a:solidFill>
                <a:schemeClr val="tx1">
                  <a:lumMod val="75000"/>
                  <a:lumOff val="25000"/>
                </a:schemeClr>
              </a:solidFill>
              <a:latin typeface="Fedra Serif B Std Book" panose="02030505050000020004" pitchFamily="18" charset="0"/>
              <a:ea typeface="Fedra Serif B Std Book" panose="02030505050000020004" pitchFamily="18" charset="0"/>
            </a:endParaRPr>
          </a:p>
        </p:txBody>
      </p:sp>
      <p:sp>
        <p:nvSpPr>
          <p:cNvPr id="4" name="Rectangle 3"/>
          <p:cNvSpPr/>
          <p:nvPr/>
        </p:nvSpPr>
        <p:spPr>
          <a:xfrm>
            <a:off x="4488612" y="2012773"/>
            <a:ext cx="7361375" cy="803297"/>
          </a:xfrm>
          <a:prstGeom prst="rect">
            <a:avLst/>
          </a:prstGeom>
        </p:spPr>
        <p:txBody>
          <a:bodyPr wrap="square">
            <a:spAutoFit/>
          </a:bodyPr>
          <a:lstStyle/>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Initial contribution</a:t>
            </a:r>
            <a:endParaRPr lang="is-IS" sz="3000" dirty="0">
              <a:solidFill>
                <a:schemeClr val="tx1">
                  <a:lumMod val="75000"/>
                  <a:lumOff val="25000"/>
                </a:schemeClr>
              </a:solidFill>
              <a:latin typeface="Fedra Sans Std Bold" panose="020B0803040000020004" pitchFamily="34" charset="0"/>
              <a:ea typeface="Times New Roman" panose="02020603050405020304" pitchFamily="18" charset="0"/>
            </a:endParaRPr>
          </a:p>
          <a:p>
            <a:pPr algn="just">
              <a:lnSpc>
                <a:spcPct val="110000"/>
              </a:lnSpc>
              <a:tabLst>
                <a:tab pos="161290" algn="dec"/>
                <a:tab pos="251460" algn="l"/>
                <a:tab pos="341630" algn="l"/>
                <a:tab pos="431800" algn="l"/>
                <a:tab pos="612140" algn="l"/>
                <a:tab pos="701675" algn="l"/>
                <a:tab pos="881380" algn="l"/>
                <a:tab pos="4355465" algn="l"/>
                <a:tab pos="4967605" algn="r"/>
              </a:tabLst>
            </a:pPr>
            <a:r>
              <a:rPr lang="is-IS" dirty="0" smtClean="0">
                <a:solidFill>
                  <a:schemeClr val="tx1">
                    <a:lumMod val="75000"/>
                    <a:lumOff val="25000"/>
                  </a:schemeClr>
                </a:solidFill>
                <a:latin typeface="Fedra Serif B Std Book" panose="02030505050000020004" pitchFamily="18" charset="0"/>
                <a:ea typeface="Fedra Serif B Std Book" panose="02030505050000020004" pitchFamily="18" charset="0"/>
              </a:rPr>
              <a:t>Initial funding of 30-44% of building cost</a:t>
            </a:r>
            <a:endParaRPr lang="is-IS" dirty="0">
              <a:solidFill>
                <a:schemeClr val="tx1">
                  <a:lumMod val="75000"/>
                  <a:lumOff val="25000"/>
                </a:schemeClr>
              </a:solidFill>
              <a:latin typeface="Fedra Serif B Std Book" panose="02030505050000020004" pitchFamily="18" charset="0"/>
              <a:ea typeface="Fedra Serif B Std Book" panose="02030505050000020004" pitchFamily="18" charset="0"/>
            </a:endParaRPr>
          </a:p>
        </p:txBody>
      </p:sp>
      <p:sp>
        <p:nvSpPr>
          <p:cNvPr id="5" name="Rectangle 4"/>
          <p:cNvSpPr/>
          <p:nvPr/>
        </p:nvSpPr>
        <p:spPr>
          <a:xfrm>
            <a:off x="4488612" y="2783331"/>
            <a:ext cx="6959738" cy="803297"/>
          </a:xfrm>
          <a:prstGeom prst="rect">
            <a:avLst/>
          </a:prstGeom>
        </p:spPr>
        <p:txBody>
          <a:bodyPr wrap="square">
            <a:spAutoFit/>
          </a:bodyPr>
          <a:lstStyle/>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Affordable design</a:t>
            </a:r>
            <a:endParaRPr lang="is-IS" sz="2400" dirty="0">
              <a:solidFill>
                <a:schemeClr val="tx1">
                  <a:lumMod val="75000"/>
                  <a:lumOff val="25000"/>
                </a:schemeClr>
              </a:solidFill>
              <a:latin typeface="Fedra Sans Std Bold" panose="020B0803040000020004" pitchFamily="34" charset="0"/>
              <a:ea typeface="Times New Roman" panose="02020603050405020304" pitchFamily="18" charset="0"/>
            </a:endParaRPr>
          </a:p>
          <a:p>
            <a:pPr algn="just">
              <a:lnSpc>
                <a:spcPct val="110000"/>
              </a:lnSpc>
              <a:tabLst>
                <a:tab pos="161290" algn="dec"/>
                <a:tab pos="251460" algn="l"/>
                <a:tab pos="341630" algn="l"/>
                <a:tab pos="431800" algn="l"/>
                <a:tab pos="612140" algn="l"/>
                <a:tab pos="701675" algn="l"/>
                <a:tab pos="881380" algn="l"/>
                <a:tab pos="4355465" algn="l"/>
                <a:tab pos="4967605" algn="r"/>
              </a:tabLst>
            </a:pPr>
            <a:r>
              <a:rPr lang="is-IS" dirty="0" smtClean="0">
                <a:solidFill>
                  <a:schemeClr val="tx1">
                    <a:lumMod val="75000"/>
                    <a:lumOff val="25000"/>
                  </a:schemeClr>
                </a:solidFill>
                <a:latin typeface="Fedra Serif B Std Book" panose="02030505050000020004" pitchFamily="18" charset="0"/>
                <a:ea typeface="Fedra Serif B Std Book" panose="02030505050000020004" pitchFamily="18" charset="0"/>
              </a:rPr>
              <a:t>For the purpose of reducing construction costs</a:t>
            </a:r>
            <a:endParaRPr lang="is-IS" dirty="0">
              <a:solidFill>
                <a:schemeClr val="tx1">
                  <a:lumMod val="75000"/>
                  <a:lumOff val="25000"/>
                </a:schemeClr>
              </a:solidFill>
              <a:latin typeface="Fedra Serif B Std Book" panose="02030505050000020004" pitchFamily="18" charset="0"/>
              <a:ea typeface="Fedra Serif B Std Book" panose="02030505050000020004" pitchFamily="18" charset="0"/>
            </a:endParaRPr>
          </a:p>
        </p:txBody>
      </p:sp>
      <p:sp>
        <p:nvSpPr>
          <p:cNvPr id="7" name="Rectangle 6"/>
          <p:cNvSpPr/>
          <p:nvPr/>
        </p:nvSpPr>
        <p:spPr>
          <a:xfrm>
            <a:off x="4462789" y="4832302"/>
            <a:ext cx="7361376" cy="1107996"/>
          </a:xfrm>
          <a:prstGeom prst="rect">
            <a:avLst/>
          </a:prstGeom>
        </p:spPr>
        <p:txBody>
          <a:bodyPr wrap="square">
            <a:spAutoFit/>
          </a:bodyPr>
          <a:lstStyle/>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Demands in building regulation</a:t>
            </a:r>
            <a:endParaRPr lang="is-IS" sz="2400" dirty="0">
              <a:solidFill>
                <a:schemeClr val="tx1">
                  <a:lumMod val="75000"/>
                  <a:lumOff val="25000"/>
                </a:schemeClr>
              </a:solidFill>
              <a:latin typeface="Fedra Sans Std Bold" panose="020B0803040000020004" pitchFamily="34" charset="0"/>
              <a:ea typeface="Times New Roman" panose="02020603050405020304" pitchFamily="18" charset="0"/>
            </a:endParaRPr>
          </a:p>
          <a:p>
            <a:pPr algn="just">
              <a:lnSpc>
                <a:spcPct val="110000"/>
              </a:lnSpc>
              <a:tabLst>
                <a:tab pos="161290" algn="dec"/>
                <a:tab pos="251460" algn="l"/>
                <a:tab pos="341630" algn="l"/>
                <a:tab pos="431800" algn="l"/>
                <a:tab pos="612140" algn="l"/>
                <a:tab pos="701675" algn="l"/>
                <a:tab pos="881380" algn="l"/>
                <a:tab pos="4355465" algn="l"/>
                <a:tab pos="4967605" algn="r"/>
              </a:tabLst>
            </a:pPr>
            <a:r>
              <a:rPr lang="en-US" dirty="0">
                <a:solidFill>
                  <a:schemeClr val="tx1">
                    <a:lumMod val="75000"/>
                    <a:lumOff val="25000"/>
                  </a:schemeClr>
                </a:solidFill>
                <a:latin typeface="Fedra Serif B Std Book" panose="02030505050000020004" pitchFamily="18" charset="0"/>
                <a:ea typeface="Fedra Serif B Std Book" panose="02030505050000020004" pitchFamily="18" charset="0"/>
              </a:rPr>
              <a:t>Pertaining to facilitate the construction of small flats and cottages</a:t>
            </a:r>
            <a:endParaRPr lang="is-IS" dirty="0">
              <a:solidFill>
                <a:schemeClr val="tx1">
                  <a:lumMod val="75000"/>
                  <a:lumOff val="25000"/>
                </a:schemeClr>
              </a:solidFill>
              <a:latin typeface="Fedra Serif B Std Book" panose="02030505050000020004" pitchFamily="18" charset="0"/>
              <a:ea typeface="Fedra Serif B Std Book" panose="02030505050000020004" pitchFamily="18" charset="0"/>
            </a:endParaRPr>
          </a:p>
        </p:txBody>
      </p:sp>
      <p:sp>
        <p:nvSpPr>
          <p:cNvPr id="12" name="Rectangle 11"/>
          <p:cNvSpPr/>
          <p:nvPr/>
        </p:nvSpPr>
        <p:spPr>
          <a:xfrm>
            <a:off x="4462789" y="5870603"/>
            <a:ext cx="7077276" cy="1107996"/>
          </a:xfrm>
          <a:prstGeom prst="rect">
            <a:avLst/>
          </a:prstGeom>
        </p:spPr>
        <p:txBody>
          <a:bodyPr wrap="square">
            <a:spAutoFit/>
          </a:bodyPr>
          <a:lstStyle/>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Housing allowances</a:t>
            </a:r>
            <a:endParaRPr lang="is-IS" sz="3000" dirty="0">
              <a:solidFill>
                <a:schemeClr val="tx1">
                  <a:lumMod val="75000"/>
                  <a:lumOff val="25000"/>
                </a:schemeClr>
              </a:solidFill>
              <a:latin typeface="Fedra Sans Std Bold" panose="020B0803040000020004" pitchFamily="34" charset="0"/>
              <a:ea typeface="Times New Roman" panose="02020603050405020304" pitchFamily="18" charset="0"/>
            </a:endParaRPr>
          </a:p>
          <a:p>
            <a:pPr algn="just">
              <a:lnSpc>
                <a:spcPct val="110000"/>
              </a:lnSpc>
              <a:tabLst>
                <a:tab pos="161290" algn="dec"/>
                <a:tab pos="251460" algn="l"/>
                <a:tab pos="341630" algn="l"/>
                <a:tab pos="431800" algn="l"/>
                <a:tab pos="612140" algn="l"/>
                <a:tab pos="701675" algn="l"/>
                <a:tab pos="881380" algn="l"/>
                <a:tab pos="4355465" algn="l"/>
                <a:tab pos="4967605" algn="r"/>
              </a:tabLst>
            </a:pPr>
            <a:r>
              <a:rPr lang="is-IS" dirty="0" smtClean="0">
                <a:solidFill>
                  <a:schemeClr val="tx1">
                    <a:lumMod val="75000"/>
                    <a:lumOff val="25000"/>
                  </a:schemeClr>
                </a:solidFill>
                <a:latin typeface="Fedra Serif B Std Book" panose="02030505050000020004" pitchFamily="18" charset="0"/>
                <a:ea typeface="Fedra Serif B Std Book" panose="02030505050000020004" pitchFamily="18" charset="0"/>
              </a:rPr>
              <a:t>Upgraded to support the rental market</a:t>
            </a:r>
            <a:endParaRPr lang="is-IS" dirty="0">
              <a:solidFill>
                <a:schemeClr val="tx1">
                  <a:lumMod val="75000"/>
                  <a:lumOff val="25000"/>
                </a:schemeClr>
              </a:solidFill>
              <a:latin typeface="Fedra Serif B Std Book" panose="02030505050000020004" pitchFamily="18" charset="0"/>
              <a:ea typeface="Fedra Serif B Std Book" panose="02030505050000020004" pitchFamily="18" charset="0"/>
            </a:endParaRPr>
          </a:p>
          <a:p>
            <a:pPr algn="just">
              <a:lnSpc>
                <a:spcPct val="110000"/>
              </a:lnSpc>
              <a:tabLst>
                <a:tab pos="161290" algn="dec"/>
                <a:tab pos="251460" algn="l"/>
                <a:tab pos="341630" algn="l"/>
                <a:tab pos="431800" algn="l"/>
                <a:tab pos="612140" algn="l"/>
                <a:tab pos="701675" algn="l"/>
                <a:tab pos="881380" algn="l"/>
                <a:tab pos="4355465" algn="l"/>
                <a:tab pos="4967605" algn="r"/>
              </a:tabLst>
            </a:pPr>
            <a:endParaRPr lang="is-IS" dirty="0">
              <a:solidFill>
                <a:schemeClr val="tx1">
                  <a:lumMod val="75000"/>
                  <a:lumOff val="25000"/>
                </a:schemeClr>
              </a:solidFill>
              <a:latin typeface="Fedra Sans Std Bold" panose="020B0803040000020004" pitchFamily="34" charset="0"/>
              <a:ea typeface="Times New Roman" panose="02020603050405020304" pitchFamily="18" charset="0"/>
            </a:endParaRPr>
          </a:p>
        </p:txBody>
      </p:sp>
      <p:sp>
        <p:nvSpPr>
          <p:cNvPr id="14" name="TextBox 13"/>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Five forces lead to affordable rent </a:t>
            </a:r>
            <a:endParaRPr lang="is-IS" sz="3200" spc="100" dirty="0">
              <a:latin typeface="Fedra Sans Std Medium" charset="0"/>
              <a:ea typeface="Fedra Sans Std Medium" charset="0"/>
              <a:cs typeface="Fedra Sans Std Medium" charset="0"/>
            </a:endParaRPr>
          </a:p>
        </p:txBody>
      </p:sp>
    </p:spTree>
    <p:extLst>
      <p:ext uri="{BB962C8B-B14F-4D97-AF65-F5344CB8AC3E}">
        <p14:creationId xmlns:p14="http://schemas.microsoft.com/office/powerpoint/2010/main" val="304343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0800000">
            <a:off x="1091153" y="4314421"/>
            <a:ext cx="3146927" cy="1909442"/>
          </a:xfrm>
          <a:prstGeom prst="flowChartOffpageConnector">
            <a:avLst/>
          </a:prstGeom>
          <a:solidFill>
            <a:srgbClr val="5990AE"/>
          </a:solidFill>
          <a:ln>
            <a:solidFill>
              <a:srgbClr val="5990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solidFill>
                <a:schemeClr val="bg1"/>
              </a:solidFill>
              <a:latin typeface="Fedra Sans Std Bold" panose="020B0803040000020004" pitchFamily="34" charset="0"/>
            </a:endParaRPr>
          </a:p>
        </p:txBody>
      </p:sp>
      <p:pic>
        <p:nvPicPr>
          <p:cNvPr id="17"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5" name="Flowchart: Off-page Connector 14"/>
          <p:cNvSpPr/>
          <p:nvPr/>
        </p:nvSpPr>
        <p:spPr>
          <a:xfrm rot="10800000">
            <a:off x="1091152" y="2485621"/>
            <a:ext cx="3146928" cy="2434107"/>
          </a:xfrm>
          <a:prstGeom prst="flowChartOffpageConnector">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solidFill>
                <a:schemeClr val="bg1"/>
              </a:solidFill>
              <a:latin typeface="Fedra Sans Std Bold" panose="020B0803040000020004" pitchFamily="34" charset="0"/>
            </a:endParaRPr>
          </a:p>
        </p:txBody>
      </p:sp>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Market failure</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10" name="Rectangle 9"/>
          <p:cNvSpPr/>
          <p:nvPr/>
        </p:nvSpPr>
        <p:spPr>
          <a:xfrm>
            <a:off x="4775425" y="4957491"/>
            <a:ext cx="7539450" cy="1277273"/>
          </a:xfrm>
          <a:prstGeom prst="rect">
            <a:avLst/>
          </a:prstGeom>
          <a:ln>
            <a:noFill/>
            <a:prstDash val="dash"/>
          </a:ln>
        </p:spPr>
        <p:txBody>
          <a:bodyPr wrap="square">
            <a:spAutoFit/>
          </a:bodyPr>
          <a:lstStyle/>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3000" dirty="0" smtClean="0">
                <a:solidFill>
                  <a:schemeClr val="tx1">
                    <a:lumMod val="75000"/>
                    <a:lumOff val="25000"/>
                  </a:schemeClr>
                </a:solidFill>
                <a:latin typeface="Fedra Sans Std Bold" panose="020B0803040000020004" pitchFamily="34" charset="0"/>
                <a:ea typeface="Times New Roman" panose="02020603050405020304" pitchFamily="18" charset="0"/>
              </a:rPr>
              <a:t>40%</a:t>
            </a:r>
          </a:p>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000" dirty="0" smtClean="0">
                <a:solidFill>
                  <a:schemeClr val="tx1">
                    <a:lumMod val="75000"/>
                    <a:lumOff val="25000"/>
                  </a:schemeClr>
                </a:solidFill>
                <a:effectLst/>
                <a:latin typeface="Fedra Sans Std Bold" panose="020B0803040000020004" pitchFamily="34" charset="0"/>
                <a:ea typeface="Times New Roman" panose="02020603050405020304" pitchFamily="18" charset="0"/>
              </a:rPr>
              <a:t>18% + 6% initial contribution from the state</a:t>
            </a:r>
          </a:p>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000" dirty="0" smtClean="0">
                <a:solidFill>
                  <a:schemeClr val="tx1">
                    <a:lumMod val="75000"/>
                    <a:lumOff val="25000"/>
                  </a:schemeClr>
                </a:solidFill>
                <a:latin typeface="Fedra Sans Std Bold" panose="020B0803040000020004" pitchFamily="34" charset="0"/>
                <a:ea typeface="Times New Roman" panose="02020603050405020304" pitchFamily="18" charset="0"/>
              </a:rPr>
              <a:t>12% + 4% initial contribution from the municipalities</a:t>
            </a:r>
            <a:endParaRPr lang="is-IS" sz="2000" dirty="0">
              <a:solidFill>
                <a:schemeClr val="tx1">
                  <a:lumMod val="75000"/>
                  <a:lumOff val="25000"/>
                </a:schemeClr>
              </a:solidFill>
              <a:effectLst/>
              <a:latin typeface="Fedra Sans Std Bold" panose="020B0803040000020004" pitchFamily="34" charset="0"/>
              <a:ea typeface="Times New Roman" panose="02020603050405020304" pitchFamily="18" charset="0"/>
            </a:endParaRPr>
          </a:p>
        </p:txBody>
      </p:sp>
      <p:cxnSp>
        <p:nvCxnSpPr>
          <p:cNvPr id="14" name="Straight Connector 13"/>
          <p:cNvCxnSpPr/>
          <p:nvPr/>
        </p:nvCxnSpPr>
        <p:spPr>
          <a:xfrm>
            <a:off x="4239527" y="4938609"/>
            <a:ext cx="1071797"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Right Brace 2"/>
          <p:cNvSpPr/>
          <p:nvPr/>
        </p:nvSpPr>
        <p:spPr>
          <a:xfrm>
            <a:off x="4351738" y="3016030"/>
            <a:ext cx="423688" cy="1903698"/>
          </a:xfrm>
          <a:prstGeom prst="rightBrac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solidFill>
                <a:schemeClr val="tx1">
                  <a:lumMod val="75000"/>
                  <a:lumOff val="25000"/>
                </a:schemeClr>
              </a:solidFill>
            </a:endParaRPr>
          </a:p>
        </p:txBody>
      </p:sp>
      <p:sp>
        <p:nvSpPr>
          <p:cNvPr id="16" name="Rectangle 15"/>
          <p:cNvSpPr/>
          <p:nvPr/>
        </p:nvSpPr>
        <p:spPr>
          <a:xfrm>
            <a:off x="5052302" y="3521090"/>
            <a:ext cx="7539450" cy="938719"/>
          </a:xfrm>
          <a:prstGeom prst="rect">
            <a:avLst/>
          </a:prstGeom>
          <a:ln>
            <a:noFill/>
            <a:prstDash val="dash"/>
          </a:ln>
        </p:spPr>
        <p:txBody>
          <a:bodyPr wrap="square">
            <a:spAutoFit/>
          </a:bodyPr>
          <a:lstStyle/>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3000" dirty="0" smtClean="0">
                <a:solidFill>
                  <a:schemeClr val="tx1">
                    <a:lumMod val="75000"/>
                    <a:lumOff val="25000"/>
                  </a:schemeClr>
                </a:solidFill>
                <a:latin typeface="Fedra Sans Std Bold" panose="020B0803040000020004" pitchFamily="34" charset="0"/>
                <a:ea typeface="Times New Roman" panose="02020603050405020304" pitchFamily="18" charset="0"/>
              </a:rPr>
              <a:t>60%</a:t>
            </a:r>
          </a:p>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000" dirty="0" smtClean="0">
                <a:solidFill>
                  <a:schemeClr val="tx1">
                    <a:lumMod val="75000"/>
                    <a:lumOff val="25000"/>
                  </a:schemeClr>
                </a:solidFill>
                <a:effectLst/>
                <a:latin typeface="Fedra Sans Std Bold" panose="020B0803040000020004" pitchFamily="34" charset="0"/>
                <a:ea typeface="Times New Roman" panose="02020603050405020304" pitchFamily="18" charset="0"/>
              </a:rPr>
              <a:t>Other finance </a:t>
            </a:r>
            <a:endParaRPr lang="is-IS" sz="2000" dirty="0">
              <a:solidFill>
                <a:schemeClr val="tx1">
                  <a:lumMod val="75000"/>
                  <a:lumOff val="25000"/>
                </a:schemeClr>
              </a:solidFill>
              <a:effectLst/>
              <a:latin typeface="Fedra Sans Std Bold" panose="020B0803040000020004" pitchFamily="34" charset="0"/>
              <a:ea typeface="Times New Roman" panose="02020603050405020304" pitchFamily="18" charset="0"/>
            </a:endParaRPr>
          </a:p>
        </p:txBody>
      </p:sp>
      <p:sp>
        <p:nvSpPr>
          <p:cNvPr id="18" name="Rectangle 17"/>
          <p:cNvSpPr/>
          <p:nvPr/>
        </p:nvSpPr>
        <p:spPr>
          <a:xfrm>
            <a:off x="1091151" y="5058360"/>
            <a:ext cx="3246838" cy="1107996"/>
          </a:xfrm>
          <a:prstGeom prst="rect">
            <a:avLst/>
          </a:prstGeom>
          <a:ln>
            <a:noFill/>
            <a:prstDash val="dash"/>
          </a:ln>
        </p:spPr>
        <p:txBody>
          <a:bodyPr wrap="square">
            <a:spAutoFit/>
          </a:bodyPr>
          <a:lstStyle/>
          <a:p>
            <a:pPr lvl="0" algn="ctr">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3000" dirty="0" smtClean="0">
                <a:solidFill>
                  <a:schemeClr val="tx1">
                    <a:lumMod val="75000"/>
                    <a:lumOff val="25000"/>
                  </a:schemeClr>
                </a:solidFill>
                <a:latin typeface="Fedra Sans Std Bold" panose="020B0803040000020004" pitchFamily="34" charset="0"/>
                <a:ea typeface="Times New Roman" panose="02020603050405020304" pitchFamily="18" charset="0"/>
              </a:rPr>
              <a:t>Initial contributions</a:t>
            </a:r>
            <a:endParaRPr lang="is-IS" sz="2000" dirty="0">
              <a:solidFill>
                <a:schemeClr val="tx1">
                  <a:lumMod val="75000"/>
                  <a:lumOff val="25000"/>
                </a:schemeClr>
              </a:solidFill>
              <a:effectLst/>
              <a:latin typeface="Fedra Sans Std Bold" panose="020B0803040000020004" pitchFamily="34" charset="0"/>
              <a:ea typeface="Times New Roman" panose="02020603050405020304" pitchFamily="18" charset="0"/>
            </a:endParaRPr>
          </a:p>
        </p:txBody>
      </p:sp>
      <p:sp>
        <p:nvSpPr>
          <p:cNvPr id="19" name="TextBox 18"/>
          <p:cNvSpPr txBox="1"/>
          <p:nvPr/>
        </p:nvSpPr>
        <p:spPr>
          <a:xfrm>
            <a:off x="6166632" y="1317708"/>
            <a:ext cx="4838184" cy="1631216"/>
          </a:xfrm>
          <a:prstGeom prst="rect">
            <a:avLst/>
          </a:prstGeom>
          <a:noFill/>
        </p:spPr>
        <p:txBody>
          <a:bodyPr wrap="square" rtlCol="0">
            <a:spAutoFit/>
          </a:bodyPr>
          <a:lstStyle/>
          <a:p>
            <a:r>
              <a:rPr lang="is-IS" sz="2000" dirty="0" smtClean="0">
                <a:solidFill>
                  <a:schemeClr val="tx1">
                    <a:lumMod val="75000"/>
                    <a:lumOff val="25000"/>
                  </a:schemeClr>
                </a:solidFill>
                <a:latin typeface="Fedra Sans Std Bold" panose="020B0803040000020004" pitchFamily="34" charset="0"/>
              </a:rPr>
              <a:t>10% additional contributions can be </a:t>
            </a:r>
          </a:p>
          <a:p>
            <a:r>
              <a:rPr lang="is-IS" sz="2000" dirty="0" smtClean="0">
                <a:solidFill>
                  <a:schemeClr val="tx1">
                    <a:lumMod val="75000"/>
                    <a:lumOff val="25000"/>
                  </a:schemeClr>
                </a:solidFill>
                <a:latin typeface="Fedra Sans Std Bold" panose="020B0803040000020004" pitchFamily="34" charset="0"/>
              </a:rPr>
              <a:t>granted in case of market failure</a:t>
            </a:r>
          </a:p>
          <a:p>
            <a:endParaRPr lang="is-IS" sz="2000" u="sng" dirty="0" smtClean="0">
              <a:solidFill>
                <a:schemeClr val="tx1">
                  <a:lumMod val="75000"/>
                  <a:lumOff val="25000"/>
                </a:schemeClr>
              </a:solidFill>
              <a:latin typeface="Fedra Sans Std Bold" panose="020B0803040000020004" pitchFamily="34" charset="0"/>
            </a:endParaRPr>
          </a:p>
          <a:p>
            <a:r>
              <a:rPr lang="is-IS" sz="2000" dirty="0" smtClean="0">
                <a:solidFill>
                  <a:schemeClr val="tx1">
                    <a:lumMod val="75000"/>
                    <a:lumOff val="25000"/>
                  </a:schemeClr>
                </a:solidFill>
                <a:latin typeface="Fedra Sans Std Bold" panose="020B0803040000020004" pitchFamily="34" charset="0"/>
              </a:rPr>
              <a:t>6% from the state</a:t>
            </a:r>
          </a:p>
          <a:p>
            <a:r>
              <a:rPr lang="is-IS" sz="2000" dirty="0" smtClean="0">
                <a:solidFill>
                  <a:schemeClr val="tx1">
                    <a:lumMod val="75000"/>
                    <a:lumOff val="25000"/>
                  </a:schemeClr>
                </a:solidFill>
                <a:latin typeface="Fedra Sans Std Bold" panose="020B0803040000020004" pitchFamily="34" charset="0"/>
              </a:rPr>
              <a:t>4% from the municipalities</a:t>
            </a:r>
            <a:endParaRPr lang="is-IS" sz="2000" dirty="0">
              <a:solidFill>
                <a:schemeClr val="tx1">
                  <a:lumMod val="75000"/>
                  <a:lumOff val="25000"/>
                </a:schemeClr>
              </a:solidFill>
              <a:latin typeface="Fedra Sans Std Bold" panose="020B0803040000020004" pitchFamily="34" charset="0"/>
            </a:endParaRPr>
          </a:p>
        </p:txBody>
      </p:sp>
    </p:spTree>
    <p:extLst>
      <p:ext uri="{BB962C8B-B14F-4D97-AF65-F5344CB8AC3E}">
        <p14:creationId xmlns:p14="http://schemas.microsoft.com/office/powerpoint/2010/main" val="828606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Market failure</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18" name="Rectangle 17"/>
          <p:cNvSpPr/>
          <p:nvPr/>
        </p:nvSpPr>
        <p:spPr>
          <a:xfrm>
            <a:off x="2279517" y="4730723"/>
            <a:ext cx="1312334" cy="1580585"/>
          </a:xfrm>
          <a:prstGeom prst="rect">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solidFill>
                  <a:schemeClr val="tx1"/>
                </a:solidFill>
                <a:latin typeface="Fedra Sans Std Bold" panose="020B0803040000020004" pitchFamily="34" charset="0"/>
              </a:rPr>
              <a:t>60%</a:t>
            </a:r>
            <a:endParaRPr lang="is-IS" sz="2000" dirty="0">
              <a:solidFill>
                <a:schemeClr val="tx1"/>
              </a:solidFill>
              <a:latin typeface="Fedra Sans Std Bold" panose="020B0803040000020004" pitchFamily="34" charset="0"/>
            </a:endParaRPr>
          </a:p>
        </p:txBody>
      </p:sp>
      <p:sp>
        <p:nvSpPr>
          <p:cNvPr id="19" name="Rectangle 18"/>
          <p:cNvSpPr/>
          <p:nvPr/>
        </p:nvSpPr>
        <p:spPr>
          <a:xfrm>
            <a:off x="2283231" y="4063206"/>
            <a:ext cx="1308620" cy="667517"/>
          </a:xfrm>
          <a:prstGeom prst="rect">
            <a:avLst/>
          </a:prstGeom>
          <a:solidFill>
            <a:srgbClr val="5990AE"/>
          </a:solidFill>
          <a:ln>
            <a:solidFill>
              <a:srgbClr val="5990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solidFill>
                  <a:schemeClr val="tx1"/>
                </a:solidFill>
                <a:latin typeface="Fedra Sans Std Bold" panose="020B0803040000020004" pitchFamily="34" charset="0"/>
              </a:rPr>
              <a:t>16%</a:t>
            </a:r>
            <a:endParaRPr lang="is-IS" sz="2000" dirty="0">
              <a:solidFill>
                <a:schemeClr val="tx1"/>
              </a:solidFill>
              <a:latin typeface="Fedra Sans Std Bold" panose="020B0803040000020004" pitchFamily="34" charset="0"/>
            </a:endParaRPr>
          </a:p>
        </p:txBody>
      </p:sp>
      <p:sp>
        <p:nvSpPr>
          <p:cNvPr id="20" name="Rectangle 19"/>
          <p:cNvSpPr/>
          <p:nvPr/>
        </p:nvSpPr>
        <p:spPr>
          <a:xfrm>
            <a:off x="2279517" y="3130228"/>
            <a:ext cx="1312334" cy="928108"/>
          </a:xfrm>
          <a:prstGeom prst="rect">
            <a:avLst/>
          </a:prstGeom>
          <a:solidFill>
            <a:srgbClr val="5DA666"/>
          </a:solidFill>
          <a:ln>
            <a:solidFill>
              <a:srgbClr val="5DA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solidFill>
                  <a:schemeClr val="tx1"/>
                </a:solidFill>
                <a:latin typeface="Fedra Sans Std Bold" panose="020B0803040000020004" pitchFamily="34" charset="0"/>
              </a:rPr>
              <a:t>24%</a:t>
            </a:r>
            <a:endParaRPr lang="is-IS" sz="2000" dirty="0">
              <a:solidFill>
                <a:schemeClr val="tx1"/>
              </a:solidFill>
              <a:latin typeface="Fedra Sans Std Bold" panose="020B0803040000020004" pitchFamily="34" charset="0"/>
            </a:endParaRPr>
          </a:p>
        </p:txBody>
      </p:sp>
      <p:sp>
        <p:nvSpPr>
          <p:cNvPr id="31" name="Rectangle 30"/>
          <p:cNvSpPr/>
          <p:nvPr/>
        </p:nvSpPr>
        <p:spPr>
          <a:xfrm>
            <a:off x="879746" y="3409616"/>
            <a:ext cx="1304011" cy="369332"/>
          </a:xfrm>
          <a:prstGeom prst="rect">
            <a:avLst/>
          </a:prstGeom>
        </p:spPr>
        <p:txBody>
          <a:bodyPr wrap="none">
            <a:spAutoFit/>
          </a:bodyPr>
          <a:lstStyle/>
          <a:p>
            <a:r>
              <a:rPr lang="is-IS" dirty="0" smtClean="0">
                <a:latin typeface="Fedra Sans Std Bold" panose="020B0803040000020004" pitchFamily="34" charset="0"/>
              </a:rPr>
              <a:t>The State</a:t>
            </a:r>
            <a:endParaRPr lang="is-IS" dirty="0"/>
          </a:p>
        </p:txBody>
      </p:sp>
      <p:sp>
        <p:nvSpPr>
          <p:cNvPr id="32" name="Rectangle 31"/>
          <p:cNvSpPr/>
          <p:nvPr/>
        </p:nvSpPr>
        <p:spPr>
          <a:xfrm>
            <a:off x="390439" y="4169187"/>
            <a:ext cx="1834156" cy="369332"/>
          </a:xfrm>
          <a:prstGeom prst="rect">
            <a:avLst/>
          </a:prstGeom>
        </p:spPr>
        <p:txBody>
          <a:bodyPr wrap="none">
            <a:spAutoFit/>
          </a:bodyPr>
          <a:lstStyle/>
          <a:p>
            <a:r>
              <a:rPr lang="is-IS" dirty="0" smtClean="0">
                <a:latin typeface="Fedra Sans Std Bold" panose="020B0803040000020004" pitchFamily="34" charset="0"/>
              </a:rPr>
              <a:t>Municipalities</a:t>
            </a:r>
            <a:endParaRPr lang="is-IS" dirty="0"/>
          </a:p>
        </p:txBody>
      </p:sp>
      <p:sp>
        <p:nvSpPr>
          <p:cNvPr id="39" name="TextBox 38"/>
          <p:cNvSpPr txBox="1"/>
          <p:nvPr/>
        </p:nvSpPr>
        <p:spPr>
          <a:xfrm>
            <a:off x="4398579" y="3676130"/>
            <a:ext cx="2090637" cy="800219"/>
          </a:xfrm>
          <a:prstGeom prst="rect">
            <a:avLst/>
          </a:prstGeom>
          <a:noFill/>
        </p:spPr>
        <p:txBody>
          <a:bodyPr wrap="none" rtlCol="0">
            <a:spAutoFit/>
          </a:bodyPr>
          <a:lstStyle/>
          <a:p>
            <a:r>
              <a:rPr lang="is-IS" sz="2800" dirty="0" smtClean="0">
                <a:latin typeface="Fedra Sans Std Bold" panose="020B0803040000020004" pitchFamily="34" charset="0"/>
              </a:rPr>
              <a:t>40% </a:t>
            </a:r>
          </a:p>
          <a:p>
            <a:r>
              <a:rPr lang="is-IS" dirty="0">
                <a:latin typeface="Fedra Sans Std Bold" panose="020B0803040000020004" pitchFamily="34" charset="0"/>
              </a:rPr>
              <a:t>o</a:t>
            </a:r>
            <a:r>
              <a:rPr lang="is-IS" dirty="0" smtClean="0">
                <a:latin typeface="Fedra Sans Std Bold" panose="020B0803040000020004" pitchFamily="34" charset="0"/>
              </a:rPr>
              <a:t>f </a:t>
            </a:r>
            <a:r>
              <a:rPr lang="is-IS" u="sng" dirty="0" smtClean="0">
                <a:latin typeface="Fedra Sans Std Bold" panose="020B0803040000020004" pitchFamily="34" charset="0"/>
              </a:rPr>
              <a:t>building costs</a:t>
            </a:r>
            <a:endParaRPr lang="is-IS" u="sng" dirty="0">
              <a:latin typeface="Fedra Sans Std Bold" panose="020B0803040000020004" pitchFamily="34" charset="0"/>
            </a:endParaRPr>
          </a:p>
        </p:txBody>
      </p:sp>
      <p:sp>
        <p:nvSpPr>
          <p:cNvPr id="40" name="Right Brace 39"/>
          <p:cNvSpPr/>
          <p:nvPr/>
        </p:nvSpPr>
        <p:spPr>
          <a:xfrm>
            <a:off x="3783371" y="3212651"/>
            <a:ext cx="423688" cy="1518072"/>
          </a:xfrm>
          <a:prstGeom prst="rightBrac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solidFill>
                <a:schemeClr val="tx1">
                  <a:lumMod val="75000"/>
                  <a:lumOff val="25000"/>
                </a:schemeClr>
              </a:solidFill>
            </a:endParaRPr>
          </a:p>
        </p:txBody>
      </p:sp>
      <p:sp>
        <p:nvSpPr>
          <p:cNvPr id="41" name="TextBox 40"/>
          <p:cNvSpPr txBox="1"/>
          <p:nvPr/>
        </p:nvSpPr>
        <p:spPr>
          <a:xfrm>
            <a:off x="966992" y="2256928"/>
            <a:ext cx="4464684" cy="461665"/>
          </a:xfrm>
          <a:prstGeom prst="rect">
            <a:avLst/>
          </a:prstGeom>
          <a:noFill/>
        </p:spPr>
        <p:txBody>
          <a:bodyPr wrap="none" rtlCol="0">
            <a:spAutoFit/>
          </a:bodyPr>
          <a:lstStyle/>
          <a:p>
            <a:r>
              <a:rPr lang="is-IS" sz="2400" dirty="0" smtClean="0">
                <a:latin typeface="Fedra Sans Std Bold" panose="020B0803040000020004" pitchFamily="34" charset="0"/>
              </a:rPr>
              <a:t>Initial contribution granted</a:t>
            </a:r>
            <a:endParaRPr lang="is-IS" sz="2400" dirty="0">
              <a:latin typeface="Fedra Sans Std Bold" panose="020B0803040000020004" pitchFamily="34" charset="0"/>
            </a:endParaRPr>
          </a:p>
        </p:txBody>
      </p:sp>
      <p:sp>
        <p:nvSpPr>
          <p:cNvPr id="42" name="TextBox 41"/>
          <p:cNvSpPr txBox="1"/>
          <p:nvPr/>
        </p:nvSpPr>
        <p:spPr>
          <a:xfrm>
            <a:off x="6392056" y="2289937"/>
            <a:ext cx="5717976" cy="461665"/>
          </a:xfrm>
          <a:prstGeom prst="rect">
            <a:avLst/>
          </a:prstGeom>
          <a:noFill/>
        </p:spPr>
        <p:txBody>
          <a:bodyPr wrap="none" rtlCol="0">
            <a:spAutoFit/>
          </a:bodyPr>
          <a:lstStyle/>
          <a:p>
            <a:r>
              <a:rPr lang="is-IS" sz="2400" dirty="0" smtClean="0">
                <a:latin typeface="Fedra Sans Std Bold" panose="020B0803040000020004" pitchFamily="34" charset="0"/>
              </a:rPr>
              <a:t>Repayments of initial contributions</a:t>
            </a:r>
            <a:endParaRPr lang="is-IS" sz="2400" dirty="0">
              <a:latin typeface="Fedra Sans Std Bold" panose="020B0803040000020004" pitchFamily="34" charset="0"/>
            </a:endParaRPr>
          </a:p>
        </p:txBody>
      </p:sp>
      <p:sp>
        <p:nvSpPr>
          <p:cNvPr id="44" name="Rectangle 43"/>
          <p:cNvSpPr/>
          <p:nvPr/>
        </p:nvSpPr>
        <p:spPr>
          <a:xfrm>
            <a:off x="6560573" y="3181039"/>
            <a:ext cx="1312334" cy="659568"/>
          </a:xfrm>
          <a:prstGeom prst="rect">
            <a:avLst/>
          </a:prstGeom>
          <a:solidFill>
            <a:srgbClr val="5DA666"/>
          </a:solidFill>
          <a:ln>
            <a:solidFill>
              <a:srgbClr val="5DA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solidFill>
                  <a:schemeClr val="tx1"/>
                </a:solidFill>
                <a:latin typeface="Fedra Sans Std Bold" panose="020B0803040000020004" pitchFamily="34" charset="0"/>
              </a:rPr>
              <a:t>18%</a:t>
            </a:r>
            <a:endParaRPr lang="is-IS" sz="2000" dirty="0">
              <a:solidFill>
                <a:schemeClr val="tx1"/>
              </a:solidFill>
              <a:latin typeface="Fedra Sans Std Bold" panose="020B0803040000020004" pitchFamily="34" charset="0"/>
            </a:endParaRPr>
          </a:p>
        </p:txBody>
      </p:sp>
      <p:sp>
        <p:nvSpPr>
          <p:cNvPr id="45" name="TextBox 44"/>
          <p:cNvSpPr txBox="1"/>
          <p:nvPr/>
        </p:nvSpPr>
        <p:spPr>
          <a:xfrm>
            <a:off x="8605388" y="3656000"/>
            <a:ext cx="2395849" cy="1631216"/>
          </a:xfrm>
          <a:prstGeom prst="rect">
            <a:avLst/>
          </a:prstGeom>
          <a:noFill/>
        </p:spPr>
        <p:txBody>
          <a:bodyPr wrap="none" rtlCol="0">
            <a:spAutoFit/>
          </a:bodyPr>
          <a:lstStyle/>
          <a:p>
            <a:r>
              <a:rPr lang="is-IS" sz="2800" dirty="0" smtClean="0">
                <a:latin typeface="Fedra Sans Std Bold" panose="020B0803040000020004" pitchFamily="34" charset="0"/>
              </a:rPr>
              <a:t>34% </a:t>
            </a:r>
          </a:p>
          <a:p>
            <a:r>
              <a:rPr lang="en-US" dirty="0" smtClean="0">
                <a:latin typeface="Fedra Sans Std Bold" panose="020B0803040000020004" pitchFamily="34" charset="0"/>
              </a:rPr>
              <a:t>of </a:t>
            </a:r>
            <a:r>
              <a:rPr lang="en-US" u="sng" dirty="0" smtClean="0">
                <a:latin typeface="Fedra Sans Std Bold" panose="020B0803040000020004" pitchFamily="34" charset="0"/>
              </a:rPr>
              <a:t>official property </a:t>
            </a:r>
            <a:br>
              <a:rPr lang="en-US" u="sng" dirty="0" smtClean="0">
                <a:latin typeface="Fedra Sans Std Bold" panose="020B0803040000020004" pitchFamily="34" charset="0"/>
              </a:rPr>
            </a:br>
            <a:r>
              <a:rPr lang="en-US" u="sng" dirty="0" smtClean="0">
                <a:latin typeface="Fedra Sans Std Bold" panose="020B0803040000020004" pitchFamily="34" charset="0"/>
              </a:rPr>
              <a:t>registration (lower than </a:t>
            </a:r>
            <a:br>
              <a:rPr lang="en-US" u="sng" dirty="0" smtClean="0">
                <a:latin typeface="Fedra Sans Std Bold" panose="020B0803040000020004" pitchFamily="34" charset="0"/>
              </a:rPr>
            </a:br>
            <a:r>
              <a:rPr lang="en-US" u="sng" dirty="0" smtClean="0">
                <a:latin typeface="Fedra Sans Std Bold" panose="020B0803040000020004" pitchFamily="34" charset="0"/>
              </a:rPr>
              <a:t>building costs outside the</a:t>
            </a:r>
            <a:br>
              <a:rPr lang="en-US" u="sng" dirty="0" smtClean="0">
                <a:latin typeface="Fedra Sans Std Bold" panose="020B0803040000020004" pitchFamily="34" charset="0"/>
              </a:rPr>
            </a:br>
            <a:r>
              <a:rPr lang="en-US" u="sng" dirty="0" smtClean="0">
                <a:latin typeface="Fedra Sans Std Bold" panose="020B0803040000020004" pitchFamily="34" charset="0"/>
              </a:rPr>
              <a:t>capital area)</a:t>
            </a:r>
            <a:endParaRPr lang="en-US" u="sng" dirty="0">
              <a:latin typeface="Fedra Sans Std Bold" panose="020B0803040000020004" pitchFamily="34" charset="0"/>
            </a:endParaRPr>
          </a:p>
        </p:txBody>
      </p:sp>
      <p:sp>
        <p:nvSpPr>
          <p:cNvPr id="46" name="Right Brace 45"/>
          <p:cNvSpPr/>
          <p:nvPr/>
        </p:nvSpPr>
        <p:spPr>
          <a:xfrm>
            <a:off x="7990180" y="3192521"/>
            <a:ext cx="423688" cy="1518072"/>
          </a:xfrm>
          <a:prstGeom prst="rightBrac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solidFill>
                <a:schemeClr val="tx1">
                  <a:lumMod val="75000"/>
                  <a:lumOff val="25000"/>
                </a:schemeClr>
              </a:solidFill>
            </a:endParaRPr>
          </a:p>
        </p:txBody>
      </p:sp>
      <p:sp>
        <p:nvSpPr>
          <p:cNvPr id="47" name="Right Arrow 46"/>
          <p:cNvSpPr/>
          <p:nvPr/>
        </p:nvSpPr>
        <p:spPr>
          <a:xfrm rot="5400000">
            <a:off x="6431025" y="5056630"/>
            <a:ext cx="740860" cy="481765"/>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solidFill>
                <a:schemeClr val="tx1">
                  <a:lumMod val="75000"/>
                  <a:lumOff val="25000"/>
                </a:schemeClr>
              </a:solidFill>
              <a:latin typeface="Fedra Sans Std Bold" panose="020B0803040000020004" pitchFamily="34" charset="0"/>
            </a:endParaRPr>
          </a:p>
        </p:txBody>
      </p:sp>
      <p:sp>
        <p:nvSpPr>
          <p:cNvPr id="48" name="Rectangle 47"/>
          <p:cNvSpPr/>
          <p:nvPr/>
        </p:nvSpPr>
        <p:spPr>
          <a:xfrm>
            <a:off x="4132495" y="5688260"/>
            <a:ext cx="7920163" cy="837152"/>
          </a:xfrm>
          <a:prstGeom prst="rect">
            <a:avLst/>
          </a:prstGeom>
          <a:ln>
            <a:noFill/>
            <a:prstDash val="dash"/>
          </a:ln>
        </p:spPr>
        <p:txBody>
          <a:bodyPr wrap="square">
            <a:spAutoFit/>
          </a:bodyPr>
          <a:lstStyle/>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200" dirty="0" smtClean="0">
                <a:solidFill>
                  <a:schemeClr val="tx1">
                    <a:lumMod val="75000"/>
                    <a:lumOff val="25000"/>
                  </a:schemeClr>
                </a:solidFill>
                <a:latin typeface="Fedra Sans Std Bold" panose="020B0803040000020004" pitchFamily="34" charset="0"/>
                <a:ea typeface="Times New Roman" panose="02020603050405020304" pitchFamily="18" charset="0"/>
              </a:rPr>
              <a:t>The municipalities will decide </a:t>
            </a:r>
          </a:p>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200" dirty="0">
                <a:solidFill>
                  <a:schemeClr val="tx1">
                    <a:lumMod val="75000"/>
                    <a:lumOff val="25000"/>
                  </a:schemeClr>
                </a:solidFill>
                <a:latin typeface="Fedra Sans Std Bold" panose="020B0803040000020004" pitchFamily="34" charset="0"/>
                <a:ea typeface="Times New Roman" panose="02020603050405020304" pitchFamily="18" charset="0"/>
              </a:rPr>
              <a:t>i</a:t>
            </a:r>
            <a:r>
              <a:rPr lang="is-IS" sz="2200" dirty="0" smtClean="0">
                <a:solidFill>
                  <a:schemeClr val="tx1">
                    <a:lumMod val="75000"/>
                    <a:lumOff val="25000"/>
                  </a:schemeClr>
                </a:solidFill>
                <a:latin typeface="Fedra Sans Std Bold" panose="020B0803040000020004" pitchFamily="34" charset="0"/>
                <a:ea typeface="Times New Roman" panose="02020603050405020304" pitchFamily="18" charset="0"/>
              </a:rPr>
              <a:t>f they demand repayments of the initial contributions</a:t>
            </a:r>
          </a:p>
        </p:txBody>
      </p:sp>
      <p:sp>
        <p:nvSpPr>
          <p:cNvPr id="21" name="Rectangle 20"/>
          <p:cNvSpPr/>
          <p:nvPr/>
        </p:nvSpPr>
        <p:spPr>
          <a:xfrm>
            <a:off x="6564287" y="4169187"/>
            <a:ext cx="1308620" cy="667517"/>
          </a:xfrm>
          <a:prstGeom prst="rect">
            <a:avLst/>
          </a:prstGeom>
          <a:solidFill>
            <a:srgbClr val="5990AE"/>
          </a:solidFill>
          <a:ln>
            <a:solidFill>
              <a:srgbClr val="5990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solidFill>
                  <a:schemeClr val="tx1"/>
                </a:solidFill>
                <a:latin typeface="Fedra Sans Std Bold" panose="020B0803040000020004" pitchFamily="34" charset="0"/>
              </a:rPr>
              <a:t>16%</a:t>
            </a:r>
            <a:endParaRPr lang="is-IS" sz="2000" dirty="0">
              <a:solidFill>
                <a:schemeClr val="tx1"/>
              </a:solidFill>
              <a:latin typeface="Fedra Sans Std Bold" panose="020B0803040000020004" pitchFamily="34" charset="0"/>
            </a:endParaRPr>
          </a:p>
        </p:txBody>
      </p:sp>
    </p:spTree>
    <p:extLst>
      <p:ext uri="{BB962C8B-B14F-4D97-AF65-F5344CB8AC3E}">
        <p14:creationId xmlns:p14="http://schemas.microsoft.com/office/powerpoint/2010/main" val="1919310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2865" y="-1"/>
            <a:ext cx="3674534" cy="6963509"/>
          </a:xfrm>
          <a:prstGeom prst="rect">
            <a:avLst/>
          </a:prstGeom>
          <a:solidFill>
            <a:srgbClr val="DBB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865" y="4867671"/>
            <a:ext cx="4889541" cy="2823128"/>
          </a:xfrm>
          <a:prstGeom prst="rect">
            <a:avLst/>
          </a:prstGeom>
        </p:spPr>
      </p:pic>
      <p:cxnSp>
        <p:nvCxnSpPr>
          <p:cNvPr id="8" name="Straight Connector 7"/>
          <p:cNvCxnSpPr/>
          <p:nvPr/>
        </p:nvCxnSpPr>
        <p:spPr>
          <a:xfrm>
            <a:off x="2477430" y="977900"/>
            <a:ext cx="2895601"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77429" y="1000202"/>
            <a:ext cx="3135719" cy="2759730"/>
          </a:xfrm>
          <a:prstGeom prst="rect">
            <a:avLst/>
          </a:prstGeom>
          <a:noFill/>
        </p:spPr>
        <p:txBody>
          <a:bodyPr wrap="square" rtlCol="0">
            <a:spAutoFit/>
          </a:bodyPr>
          <a:lstStyle/>
          <a:p>
            <a:pPr>
              <a:lnSpc>
                <a:spcPts val="3800"/>
              </a:lnSpc>
              <a:spcAft>
                <a:spcPts val="1800"/>
              </a:spcAft>
            </a:pPr>
            <a:r>
              <a:rPr lang="is-IS" sz="3200" dirty="0" smtClean="0">
                <a:solidFill>
                  <a:schemeClr val="bg1"/>
                </a:solidFill>
                <a:latin typeface="Fedra Sans Std Medium" charset="0"/>
                <a:ea typeface="Fedra Sans Std Medium" charset="0"/>
                <a:cs typeface="Fedra Sans Std Medium" charset="0"/>
              </a:rPr>
              <a:t>How do we evaluate if building is cost-effective</a:t>
            </a:r>
          </a:p>
          <a:p>
            <a:pPr>
              <a:lnSpc>
                <a:spcPts val="3800"/>
              </a:lnSpc>
              <a:spcAft>
                <a:spcPts val="1800"/>
              </a:spcAft>
            </a:pPr>
            <a:endParaRPr lang="is-IS" sz="3200" dirty="0">
              <a:solidFill>
                <a:schemeClr val="bg1"/>
              </a:solidFill>
              <a:latin typeface="Fedra Sans Std Medium" charset="0"/>
              <a:ea typeface="Fedra Sans Std Medium" charset="0"/>
              <a:cs typeface="Fedra Sans Std Medium" charset="0"/>
            </a:endParaRPr>
          </a:p>
        </p:txBody>
      </p:sp>
      <p:sp>
        <p:nvSpPr>
          <p:cNvPr id="6" name="Rectangle 5"/>
          <p:cNvSpPr/>
          <p:nvPr/>
        </p:nvSpPr>
        <p:spPr>
          <a:xfrm>
            <a:off x="6352685" y="2380067"/>
            <a:ext cx="4909154" cy="1988237"/>
          </a:xfrm>
          <a:prstGeom prst="rect">
            <a:avLst/>
          </a:prstGeom>
        </p:spPr>
        <p:txBody>
          <a:bodyPr wrap="square">
            <a:spAutoFit/>
          </a:bodyPr>
          <a:lstStyle/>
          <a:p>
            <a:pPr algn="just">
              <a:lnSpc>
                <a:spcPct val="110000"/>
              </a:lnSpc>
              <a:tabLst>
                <a:tab pos="161290" algn="dec"/>
                <a:tab pos="251460" algn="l"/>
                <a:tab pos="341630" algn="l"/>
                <a:tab pos="431800" algn="l"/>
                <a:tab pos="612140" algn="l"/>
                <a:tab pos="701675" algn="l"/>
                <a:tab pos="881380" algn="l"/>
                <a:tab pos="4355465" algn="l"/>
                <a:tab pos="4967605" algn="r"/>
              </a:tabLst>
            </a:pPr>
            <a:r>
              <a:rPr lang="is-IS" sz="2800" dirty="0" smtClean="0">
                <a:solidFill>
                  <a:schemeClr val="tx1">
                    <a:lumMod val="75000"/>
                    <a:lumOff val="25000"/>
                  </a:schemeClr>
                </a:solidFill>
                <a:latin typeface="Fedra Serif B Std Book" panose="02030505050000020004" pitchFamily="18" charset="0"/>
                <a:ea typeface="Fedra Serif B Std Book" panose="02030505050000020004" pitchFamily="18" charset="0"/>
              </a:rPr>
              <a:t>How can we maximise the number of flats we build for the initial contributions?</a:t>
            </a:r>
            <a:endParaRPr lang="is-IS" sz="2800" dirty="0">
              <a:solidFill>
                <a:schemeClr val="tx1">
                  <a:lumMod val="75000"/>
                  <a:lumOff val="25000"/>
                </a:schemeClr>
              </a:solidFill>
              <a:latin typeface="Fedra Serif B Std Book" panose="02030505050000020004" pitchFamily="18" charset="0"/>
              <a:ea typeface="Fedra Serif B Std Book" panose="02030505050000020004" pitchFamily="18" charset="0"/>
            </a:endParaRPr>
          </a:p>
        </p:txBody>
      </p:sp>
    </p:spTree>
    <p:extLst>
      <p:ext uri="{BB962C8B-B14F-4D97-AF65-F5344CB8AC3E}">
        <p14:creationId xmlns:p14="http://schemas.microsoft.com/office/powerpoint/2010/main" val="1842185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Evaluation of cost-effectiveness</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10" name="Flowchart: Off-page Connector 9"/>
          <p:cNvSpPr/>
          <p:nvPr/>
        </p:nvSpPr>
        <p:spPr>
          <a:xfrm rot="10800000">
            <a:off x="1120455" y="2384425"/>
            <a:ext cx="3103809" cy="3889375"/>
          </a:xfrm>
          <a:prstGeom prst="flowChartOffpageConnector">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solidFill>
                <a:schemeClr val="bg1"/>
              </a:solidFill>
              <a:latin typeface="Fedra Sans Std Bold" panose="020B0803040000020004" pitchFamily="34" charset="0"/>
            </a:endParaRPr>
          </a:p>
        </p:txBody>
      </p:sp>
      <p:sp>
        <p:nvSpPr>
          <p:cNvPr id="12" name="Rectangle 11"/>
          <p:cNvSpPr/>
          <p:nvPr/>
        </p:nvSpPr>
        <p:spPr>
          <a:xfrm>
            <a:off x="2021673" y="4576576"/>
            <a:ext cx="4713318" cy="701731"/>
          </a:xfrm>
          <a:prstGeom prst="rect">
            <a:avLst/>
          </a:prstGeom>
          <a:ln>
            <a:noFill/>
            <a:prstDash val="dash"/>
          </a:ln>
        </p:spPr>
        <p:txBody>
          <a:bodyPr wrap="square">
            <a:spAutoFit/>
          </a:bodyPr>
          <a:lstStyle/>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endParaRPr lang="is-IS" sz="1200" dirty="0">
              <a:solidFill>
                <a:schemeClr val="tx1">
                  <a:lumMod val="75000"/>
                  <a:lumOff val="25000"/>
                </a:schemeClr>
              </a:solidFill>
              <a:latin typeface="Fedra Sans Std Bold" panose="020B0803040000020004" pitchFamily="34" charset="0"/>
              <a:ea typeface="Times New Roman" panose="02020603050405020304" pitchFamily="18" charset="0"/>
            </a:endParaRPr>
          </a:p>
          <a:p>
            <a:pPr algn="just">
              <a:lnSpc>
                <a:spcPct val="110000"/>
              </a:lnSpc>
              <a:tabLst>
                <a:tab pos="161290" algn="dec"/>
                <a:tab pos="251460" algn="l"/>
                <a:tab pos="341630" algn="l"/>
                <a:tab pos="431800" algn="l"/>
                <a:tab pos="612140" algn="l"/>
                <a:tab pos="701675" algn="l"/>
                <a:tab pos="881380" algn="l"/>
                <a:tab pos="4355465" algn="l"/>
                <a:tab pos="4967605" algn="r"/>
              </a:tabLst>
            </a:pPr>
            <a:endParaRPr lang="is-IS" sz="1200" dirty="0">
              <a:solidFill>
                <a:schemeClr val="tx1">
                  <a:lumMod val="75000"/>
                  <a:lumOff val="25000"/>
                </a:schemeClr>
              </a:solidFill>
              <a:latin typeface="Fedra Sans Std Bold" panose="020B0803040000020004" pitchFamily="34" charset="0"/>
              <a:ea typeface="Times New Roman" panose="02020603050405020304" pitchFamily="18" charset="0"/>
            </a:endParaRPr>
          </a:p>
          <a:p>
            <a:pPr algn="just">
              <a:lnSpc>
                <a:spcPct val="110000"/>
              </a:lnSpc>
              <a:tabLst>
                <a:tab pos="161290" algn="dec"/>
                <a:tab pos="251460" algn="l"/>
                <a:tab pos="341630" algn="l"/>
                <a:tab pos="431800" algn="l"/>
                <a:tab pos="612140" algn="l"/>
                <a:tab pos="701675" algn="l"/>
                <a:tab pos="881380" algn="l"/>
                <a:tab pos="4355465" algn="l"/>
                <a:tab pos="4967605" algn="r"/>
              </a:tabLst>
            </a:pPr>
            <a:endParaRPr lang="is-IS" sz="1200" dirty="0" smtClean="0">
              <a:solidFill>
                <a:schemeClr val="tx1">
                  <a:lumMod val="75000"/>
                  <a:lumOff val="25000"/>
                </a:schemeClr>
              </a:solidFill>
              <a:latin typeface="Fedra Sans Std Bold" panose="020B0803040000020004" pitchFamily="34" charset="0"/>
              <a:ea typeface="Times New Roman" panose="02020603050405020304" pitchFamily="18" charset="0"/>
            </a:endParaRPr>
          </a:p>
        </p:txBody>
      </p:sp>
      <p:sp>
        <p:nvSpPr>
          <p:cNvPr id="14" name="Rectangle 13"/>
          <p:cNvSpPr/>
          <p:nvPr/>
        </p:nvSpPr>
        <p:spPr>
          <a:xfrm>
            <a:off x="1294322" y="3483968"/>
            <a:ext cx="2929944" cy="2185214"/>
          </a:xfrm>
          <a:prstGeom prst="rect">
            <a:avLst/>
          </a:prstGeom>
        </p:spPr>
        <p:txBody>
          <a:bodyPr wrap="square">
            <a:spAutoFit/>
          </a:bodyPr>
          <a:lstStyle/>
          <a:p>
            <a:r>
              <a:rPr lang="en-US" sz="2000" dirty="0">
                <a:solidFill>
                  <a:schemeClr val="tx1">
                    <a:lumMod val="75000"/>
                    <a:lumOff val="25000"/>
                  </a:schemeClr>
                </a:solidFill>
                <a:latin typeface="Fedra Sans Std Bold" panose="020B0803040000020004" pitchFamily="34" charset="0"/>
                <a:ea typeface="Times New Roman" panose="02020603050405020304" pitchFamily="18" charset="0"/>
              </a:rPr>
              <a:t>As cost-effective as conditions permit in order to be able to rent </a:t>
            </a:r>
            <a:r>
              <a:rPr lang="en-US" sz="2000" dirty="0" smtClean="0">
                <a:solidFill>
                  <a:schemeClr val="tx1">
                    <a:lumMod val="75000"/>
                    <a:lumOff val="25000"/>
                  </a:schemeClr>
                </a:solidFill>
                <a:latin typeface="Fedra Sans Std Bold" panose="020B0803040000020004" pitchFamily="34" charset="0"/>
                <a:ea typeface="Times New Roman" panose="02020603050405020304" pitchFamily="18" charset="0"/>
              </a:rPr>
              <a:t>them on</a:t>
            </a:r>
          </a:p>
          <a:p>
            <a:r>
              <a:rPr lang="is-IS" sz="2800" dirty="0" smtClean="0">
                <a:solidFill>
                  <a:schemeClr val="tx1">
                    <a:lumMod val="75000"/>
                    <a:lumOff val="25000"/>
                  </a:schemeClr>
                </a:solidFill>
                <a:latin typeface="Fedra Sans Std Bold" panose="020B0803040000020004" pitchFamily="34" charset="0"/>
                <a:ea typeface="Times New Roman" panose="02020603050405020304" pitchFamily="18" charset="0"/>
              </a:rPr>
              <a:t>reasonable terms</a:t>
            </a:r>
            <a:endParaRPr lang="is-IS" sz="8000" dirty="0"/>
          </a:p>
        </p:txBody>
      </p:sp>
      <p:sp>
        <p:nvSpPr>
          <p:cNvPr id="16" name="Rectangle 15"/>
          <p:cNvSpPr/>
          <p:nvPr/>
        </p:nvSpPr>
        <p:spPr>
          <a:xfrm>
            <a:off x="4951617" y="2508540"/>
            <a:ext cx="7361375" cy="4287328"/>
          </a:xfrm>
          <a:prstGeom prst="rect">
            <a:avLst/>
          </a:prstGeom>
        </p:spPr>
        <p:txBody>
          <a:bodyPr wrap="square">
            <a:spAutoFit/>
          </a:bodyPr>
          <a:lstStyle/>
          <a:p>
            <a:pPr lvl="0" algn="just">
              <a:lnSpc>
                <a:spcPct val="110000"/>
              </a:lnSpc>
              <a:spcAft>
                <a:spcPts val="60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Flat size</a:t>
            </a:r>
          </a:p>
          <a:p>
            <a:pPr lvl="0" algn="just">
              <a:lnSpc>
                <a:spcPct val="110000"/>
              </a:lnSpc>
              <a:spcAft>
                <a:spcPts val="60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Plots/sites and plots prices </a:t>
            </a:r>
          </a:p>
          <a:p>
            <a:pPr lvl="0" algn="just">
              <a:lnSpc>
                <a:spcPct val="110000"/>
              </a:lnSpc>
              <a:spcAft>
                <a:spcPts val="60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Maximum building cost</a:t>
            </a:r>
          </a:p>
          <a:p>
            <a:pPr lvl="0" algn="just">
              <a:lnSpc>
                <a:spcPct val="110000"/>
              </a:lnSpc>
              <a:spcAft>
                <a:spcPts val="60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Underground parking</a:t>
            </a:r>
          </a:p>
          <a:p>
            <a:pPr lvl="0" algn="just">
              <a:lnSpc>
                <a:spcPct val="110000"/>
              </a:lnSpc>
              <a:spcAft>
                <a:spcPts val="60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Affordable design and well utilized square meters</a:t>
            </a:r>
          </a:p>
          <a:p>
            <a:pPr lvl="0" algn="just">
              <a:lnSpc>
                <a:spcPct val="110000"/>
              </a:lnSpc>
              <a:spcAft>
                <a:spcPts val="60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Creative and ingenous design</a:t>
            </a:r>
          </a:p>
          <a:p>
            <a:pPr lvl="0" algn="just">
              <a:lnSpc>
                <a:spcPct val="110000"/>
              </a:lnSpc>
              <a:spcAft>
                <a:spcPts val="60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Affordable building methods</a:t>
            </a:r>
          </a:p>
          <a:p>
            <a:pPr lvl="0" algn="just">
              <a:lnSpc>
                <a:spcPct val="110000"/>
              </a:lnSpc>
              <a:spcAft>
                <a:spcPts val="60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Building time</a:t>
            </a:r>
            <a:endParaRPr lang="is-IS" sz="3000" dirty="0">
              <a:solidFill>
                <a:schemeClr val="tx1">
                  <a:lumMod val="75000"/>
                  <a:lumOff val="25000"/>
                </a:schemeClr>
              </a:solidFill>
              <a:latin typeface="Fedra Sans Std Bold" panose="020B0803040000020004" pitchFamily="34" charset="0"/>
              <a:ea typeface="Times New Roman" panose="02020603050405020304" pitchFamily="18" charset="0"/>
            </a:endParaRPr>
          </a:p>
        </p:txBody>
      </p:sp>
    </p:spTree>
    <p:extLst>
      <p:ext uri="{BB962C8B-B14F-4D97-AF65-F5344CB8AC3E}">
        <p14:creationId xmlns:p14="http://schemas.microsoft.com/office/powerpoint/2010/main" val="2578091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Flat size</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5"/>
          <a:stretch>
            <a:fillRect/>
          </a:stretch>
        </p:blipFill>
        <p:spPr>
          <a:xfrm>
            <a:off x="1016000" y="1837639"/>
            <a:ext cx="9800683" cy="3202522"/>
          </a:xfrm>
          <a:prstGeom prst="rect">
            <a:avLst/>
          </a:prstGeom>
        </p:spPr>
      </p:pic>
      <p:sp>
        <p:nvSpPr>
          <p:cNvPr id="10" name="Rectangle 9"/>
          <p:cNvSpPr/>
          <p:nvPr/>
        </p:nvSpPr>
        <p:spPr>
          <a:xfrm>
            <a:off x="1055688" y="5260606"/>
            <a:ext cx="9997969" cy="1184940"/>
          </a:xfrm>
          <a:prstGeom prst="rect">
            <a:avLst/>
          </a:prstGeom>
        </p:spPr>
        <p:txBody>
          <a:bodyPr wrap="square">
            <a:spAutoFit/>
          </a:bodyPr>
          <a:lstStyle/>
          <a:p>
            <a:pPr lvl="0" algn="just">
              <a:lnSpc>
                <a:spcPct val="110000"/>
              </a:lnSpc>
              <a:spcAft>
                <a:spcPts val="600"/>
              </a:spcAft>
              <a:tabLst>
                <a:tab pos="161290" algn="dec"/>
                <a:tab pos="251460" algn="l"/>
                <a:tab pos="341630" algn="l"/>
                <a:tab pos="431800" algn="l"/>
                <a:tab pos="612140" algn="l"/>
                <a:tab pos="701675" algn="l"/>
                <a:tab pos="881380" algn="l"/>
                <a:tab pos="4355465" algn="l"/>
                <a:tab pos="4967605" algn="r"/>
              </a:tabLst>
            </a:pPr>
            <a:r>
              <a:rPr lang="is-IS" sz="2000" dirty="0" smtClean="0">
                <a:solidFill>
                  <a:schemeClr val="tx1">
                    <a:lumMod val="75000"/>
                    <a:lumOff val="25000"/>
                  </a:schemeClr>
                </a:solidFill>
                <a:latin typeface="Fedra Sans Std Bold" panose="020B0803040000020004" pitchFamily="34" charset="0"/>
                <a:ea typeface="Times New Roman" panose="02020603050405020304" pitchFamily="18" charset="0"/>
              </a:rPr>
              <a:t>Netto m</a:t>
            </a:r>
            <a:r>
              <a:rPr lang="is-IS" sz="2000" baseline="30000" dirty="0" smtClean="0">
                <a:solidFill>
                  <a:schemeClr val="tx1">
                    <a:lumMod val="75000"/>
                    <a:lumOff val="25000"/>
                  </a:schemeClr>
                </a:solidFill>
                <a:latin typeface="Fedra Sans Std Bold" panose="020B0803040000020004" pitchFamily="34" charset="0"/>
                <a:ea typeface="Times New Roman" panose="02020603050405020304" pitchFamily="18" charset="0"/>
              </a:rPr>
              <a:t>2</a:t>
            </a:r>
          </a:p>
          <a:p>
            <a:pPr algn="just">
              <a:lnSpc>
                <a:spcPct val="110000"/>
              </a:lnSpc>
              <a:spcAft>
                <a:spcPts val="600"/>
              </a:spcAft>
              <a:tabLst>
                <a:tab pos="161290" algn="dec"/>
                <a:tab pos="251460" algn="l"/>
                <a:tab pos="341630" algn="l"/>
                <a:tab pos="431800" algn="l"/>
                <a:tab pos="612140" algn="l"/>
                <a:tab pos="701675" algn="l"/>
                <a:tab pos="881380" algn="l"/>
                <a:tab pos="4355465" algn="l"/>
                <a:tab pos="4967605" algn="r"/>
              </a:tabLst>
            </a:pPr>
            <a:r>
              <a:rPr lang="is-IS" sz="2000" dirty="0" smtClean="0">
                <a:solidFill>
                  <a:schemeClr val="tx1">
                    <a:lumMod val="75000"/>
                    <a:lumOff val="25000"/>
                  </a:schemeClr>
                </a:solidFill>
                <a:latin typeface="Fedra Sans Std Bold" panose="020B0803040000020004" pitchFamily="34" charset="0"/>
                <a:ea typeface="Times New Roman" panose="02020603050405020304" pitchFamily="18" charset="0"/>
              </a:rPr>
              <a:t>The portion of netto (excluding the common area),  and brutto (plus common area) m</a:t>
            </a:r>
            <a:r>
              <a:rPr lang="is-IS" sz="2000" baseline="30000" dirty="0" smtClean="0">
                <a:solidFill>
                  <a:schemeClr val="tx1">
                    <a:lumMod val="75000"/>
                    <a:lumOff val="25000"/>
                  </a:schemeClr>
                </a:solidFill>
                <a:latin typeface="Fedra Sans Std Bold" panose="020B0803040000020004" pitchFamily="34" charset="0"/>
                <a:ea typeface="Times New Roman" panose="02020603050405020304" pitchFamily="18" charset="0"/>
              </a:rPr>
              <a:t>2</a:t>
            </a:r>
            <a:r>
              <a:rPr lang="is-IS" sz="2000" dirty="0" smtClean="0">
                <a:solidFill>
                  <a:schemeClr val="tx1">
                    <a:lumMod val="75000"/>
                    <a:lumOff val="25000"/>
                  </a:schemeClr>
                </a:solidFill>
                <a:latin typeface="Fedra Sans Std Bold" panose="020B0803040000020004" pitchFamily="34" charset="0"/>
                <a:ea typeface="Times New Roman" panose="02020603050405020304" pitchFamily="18" charset="0"/>
              </a:rPr>
              <a:t> as low as can be.</a:t>
            </a:r>
            <a:endParaRPr lang="is-IS" sz="2000" dirty="0">
              <a:solidFill>
                <a:schemeClr val="tx1">
                  <a:lumMod val="75000"/>
                  <a:lumOff val="25000"/>
                </a:schemeClr>
              </a:solidFill>
              <a:latin typeface="Fedra Sans Std Bold" panose="020B0803040000020004" pitchFamily="34" charset="0"/>
              <a:ea typeface="Times New Roman" panose="02020603050405020304" pitchFamily="18" charset="0"/>
            </a:endParaRPr>
          </a:p>
        </p:txBody>
      </p:sp>
    </p:spTree>
    <p:extLst>
      <p:ext uri="{BB962C8B-B14F-4D97-AF65-F5344CB8AC3E}">
        <p14:creationId xmlns:p14="http://schemas.microsoft.com/office/powerpoint/2010/main" val="4151283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Plots/sites and plot prices</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7" name="Content Placeholder 2"/>
          <p:cNvSpPr txBox="1">
            <a:spLocks noGrp="1"/>
          </p:cNvSpPr>
          <p:nvPr>
            <p:ph idx="1"/>
          </p:nvPr>
        </p:nvSpPr>
        <p:spPr>
          <a:xfrm>
            <a:off x="1016000" y="1825625"/>
            <a:ext cx="5513137" cy="4143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600"/>
              </a:spcAft>
              <a:buSzPct val="80000"/>
            </a:pPr>
            <a:r>
              <a:rPr lang="is-IS" sz="2600" dirty="0" smtClean="0">
                <a:solidFill>
                  <a:schemeClr val="tx1">
                    <a:lumMod val="75000"/>
                    <a:lumOff val="25000"/>
                  </a:schemeClr>
                </a:solidFill>
                <a:latin typeface="Fedra Serif B Std Book" charset="0"/>
                <a:ea typeface="Fedra Serif B Std Book" charset="0"/>
                <a:cs typeface="Fedra Serif B Std Book" charset="0"/>
              </a:rPr>
              <a:t>Sufficient supply of plots to build small apartments</a:t>
            </a:r>
          </a:p>
          <a:p>
            <a:pPr>
              <a:lnSpc>
                <a:spcPct val="120000"/>
              </a:lnSpc>
              <a:spcAft>
                <a:spcPts val="600"/>
              </a:spcAft>
              <a:buSzPct val="80000"/>
            </a:pPr>
            <a:r>
              <a:rPr lang="is-IS" sz="2600" dirty="0" smtClean="0">
                <a:solidFill>
                  <a:schemeClr val="tx1">
                    <a:lumMod val="75000"/>
                    <a:lumOff val="25000"/>
                  </a:schemeClr>
                </a:solidFill>
                <a:latin typeface="Fedra Serif B Std Book" charset="0"/>
                <a:ea typeface="Fedra Serif B Std Book" charset="0"/>
                <a:cs typeface="Fedra Serif B Std Book" charset="0"/>
              </a:rPr>
              <a:t>Incentives to build small </a:t>
            </a:r>
            <a:br>
              <a:rPr lang="is-IS" sz="2600" dirty="0" smtClean="0">
                <a:solidFill>
                  <a:schemeClr val="tx1">
                    <a:lumMod val="75000"/>
                    <a:lumOff val="25000"/>
                  </a:schemeClr>
                </a:solidFill>
                <a:latin typeface="Fedra Serif B Std Book" charset="0"/>
                <a:ea typeface="Fedra Serif B Std Book" charset="0"/>
                <a:cs typeface="Fedra Serif B Std Book" charset="0"/>
              </a:rPr>
            </a:br>
            <a:r>
              <a:rPr lang="is-IS" sz="2600" dirty="0" smtClean="0">
                <a:solidFill>
                  <a:schemeClr val="tx1">
                    <a:lumMod val="75000"/>
                    <a:lumOff val="25000"/>
                  </a:schemeClr>
                </a:solidFill>
                <a:latin typeface="Fedra Serif B Std Book" charset="0"/>
                <a:ea typeface="Fedra Serif B Std Book" charset="0"/>
                <a:cs typeface="Fedra Serif B Std Book" charset="0"/>
              </a:rPr>
              <a:t>flats</a:t>
            </a:r>
          </a:p>
          <a:p>
            <a:pPr>
              <a:lnSpc>
                <a:spcPct val="120000"/>
              </a:lnSpc>
              <a:spcAft>
                <a:spcPts val="600"/>
              </a:spcAft>
              <a:buSzPct val="80000"/>
            </a:pPr>
            <a:r>
              <a:rPr lang="is-IS" sz="2600" dirty="0" smtClean="0">
                <a:solidFill>
                  <a:schemeClr val="tx1">
                    <a:lumMod val="75000"/>
                    <a:lumOff val="25000"/>
                  </a:schemeClr>
                </a:solidFill>
                <a:latin typeface="Fedra Serif B Std Book" charset="0"/>
                <a:ea typeface="Fedra Serif B Std Book" charset="0"/>
                <a:cs typeface="Fedra Serif B Std Book" charset="0"/>
              </a:rPr>
              <a:t>Plot prices have to support</a:t>
            </a:r>
            <a:br>
              <a:rPr lang="is-IS" sz="2600" dirty="0" smtClean="0">
                <a:solidFill>
                  <a:schemeClr val="tx1">
                    <a:lumMod val="75000"/>
                    <a:lumOff val="25000"/>
                  </a:schemeClr>
                </a:solidFill>
                <a:latin typeface="Fedra Serif B Std Book" charset="0"/>
                <a:ea typeface="Fedra Serif B Std Book" charset="0"/>
                <a:cs typeface="Fedra Serif B Std Book" charset="0"/>
              </a:rPr>
            </a:br>
            <a:r>
              <a:rPr lang="is-IS" sz="2600" dirty="0" smtClean="0">
                <a:solidFill>
                  <a:schemeClr val="tx1">
                    <a:lumMod val="75000"/>
                    <a:lumOff val="25000"/>
                  </a:schemeClr>
                </a:solidFill>
                <a:latin typeface="Fedra Serif B Std Book" charset="0"/>
                <a:ea typeface="Fedra Serif B Std Book" charset="0"/>
                <a:cs typeface="Fedra Serif B Std Book" charset="0"/>
              </a:rPr>
              <a:t>the affordability of the</a:t>
            </a:r>
            <a:br>
              <a:rPr lang="is-IS" sz="2600" dirty="0" smtClean="0">
                <a:solidFill>
                  <a:schemeClr val="tx1">
                    <a:lumMod val="75000"/>
                    <a:lumOff val="25000"/>
                  </a:schemeClr>
                </a:solidFill>
                <a:latin typeface="Fedra Serif B Std Book" charset="0"/>
                <a:ea typeface="Fedra Serif B Std Book" charset="0"/>
                <a:cs typeface="Fedra Serif B Std Book" charset="0"/>
              </a:rPr>
            </a:br>
            <a:r>
              <a:rPr lang="is-IS" sz="2600" dirty="0" smtClean="0">
                <a:solidFill>
                  <a:schemeClr val="tx1">
                    <a:lumMod val="75000"/>
                    <a:lumOff val="25000"/>
                  </a:schemeClr>
                </a:solidFill>
                <a:latin typeface="Fedra Serif B Std Book" charset="0"/>
                <a:ea typeface="Fedra Serif B Std Book" charset="0"/>
                <a:cs typeface="Fedra Serif B Std Book" charset="0"/>
              </a:rPr>
              <a:t>apartments</a:t>
            </a:r>
          </a:p>
          <a:p>
            <a:pPr>
              <a:lnSpc>
                <a:spcPct val="120000"/>
              </a:lnSpc>
              <a:spcAft>
                <a:spcPts val="600"/>
              </a:spcAft>
              <a:buSzPct val="80000"/>
            </a:pPr>
            <a:endParaRPr lang="is-IS" dirty="0">
              <a:latin typeface="Fedra Serif B Std Book" charset="0"/>
              <a:ea typeface="Fedra Serif B Std Book" charset="0"/>
              <a:cs typeface="Fedra Serif B Std Book" charset="0"/>
            </a:endParaRPr>
          </a:p>
        </p:txBody>
      </p:sp>
      <p:pic>
        <p:nvPicPr>
          <p:cNvPr id="4" name="Picture 3"/>
          <p:cNvPicPr>
            <a:picLocks noChangeAspect="1"/>
          </p:cNvPicPr>
          <p:nvPr/>
        </p:nvPicPr>
        <p:blipFill>
          <a:blip r:embed="rId5"/>
          <a:stretch>
            <a:fillRect/>
          </a:stretch>
        </p:blipFill>
        <p:spPr>
          <a:xfrm>
            <a:off x="5960791" y="1825625"/>
            <a:ext cx="4933950" cy="4162425"/>
          </a:xfrm>
          <a:prstGeom prst="rect">
            <a:avLst/>
          </a:prstGeom>
        </p:spPr>
      </p:pic>
    </p:spTree>
    <p:extLst>
      <p:ext uri="{BB962C8B-B14F-4D97-AF65-F5344CB8AC3E}">
        <p14:creationId xmlns:p14="http://schemas.microsoft.com/office/powerpoint/2010/main" val="1637678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96901" y="939021"/>
            <a:ext cx="4248150" cy="1362075"/>
          </a:xfrm>
          <a:prstGeom prst="rect">
            <a:avLst/>
          </a:prstGeom>
        </p:spPr>
      </p:pic>
      <p:pic>
        <p:nvPicPr>
          <p:cNvPr id="10" name="Content Placeholder 1"/>
          <p:cNvPicPr>
            <a:picLocks noChangeAspect="1"/>
          </p:cNvPicPr>
          <p:nvPr/>
        </p:nvPicPr>
        <p:blipFill>
          <a:blip r:embed="rId4"/>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Underground parking</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7" name="Content Placeholder 2"/>
          <p:cNvSpPr txBox="1">
            <a:spLocks noGrp="1"/>
          </p:cNvSpPr>
          <p:nvPr>
            <p:ph idx="1"/>
          </p:nvPr>
        </p:nvSpPr>
        <p:spPr>
          <a:xfrm>
            <a:off x="1015999" y="2064327"/>
            <a:ext cx="11176001" cy="45682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SzPct val="80000"/>
            </a:pPr>
            <a:r>
              <a:rPr lang="is-IS" sz="2600" dirty="0" smtClean="0">
                <a:solidFill>
                  <a:schemeClr val="tx1">
                    <a:lumMod val="75000"/>
                    <a:lumOff val="25000"/>
                  </a:schemeClr>
                </a:solidFill>
                <a:latin typeface="Fedra Serif B Std Book" charset="0"/>
                <a:ea typeface="Fedra Serif B Std Book" charset="0"/>
                <a:cs typeface="Fedra Serif B Std Book" charset="0"/>
              </a:rPr>
              <a:t>Not excluded in the Act of General Apartments</a:t>
            </a:r>
          </a:p>
          <a:p>
            <a:pPr>
              <a:lnSpc>
                <a:spcPct val="120000"/>
              </a:lnSpc>
              <a:spcBef>
                <a:spcPts val="0"/>
              </a:spcBef>
              <a:buSzPct val="80000"/>
            </a:pPr>
            <a:r>
              <a:rPr lang="is-IS" sz="2600" dirty="0" smtClean="0">
                <a:solidFill>
                  <a:schemeClr val="tx1">
                    <a:lumMod val="75000"/>
                    <a:lumOff val="25000"/>
                  </a:schemeClr>
                </a:solidFill>
                <a:latin typeface="Fedra Serif B Std Book" charset="0"/>
                <a:ea typeface="Fedra Serif B Std Book" charset="0"/>
                <a:cs typeface="Fedra Serif B Std Book" charset="0"/>
              </a:rPr>
              <a:t>Underground parking can increase the cost of flats by 2-6 m.ISK.</a:t>
            </a:r>
          </a:p>
          <a:p>
            <a:pPr>
              <a:lnSpc>
                <a:spcPct val="120000"/>
              </a:lnSpc>
              <a:spcBef>
                <a:spcPts val="0"/>
              </a:spcBef>
              <a:buSzPct val="80000"/>
            </a:pPr>
            <a:r>
              <a:rPr lang="is-IS" sz="2600" dirty="0" smtClean="0">
                <a:solidFill>
                  <a:schemeClr val="tx1">
                    <a:lumMod val="75000"/>
                    <a:lumOff val="25000"/>
                  </a:schemeClr>
                </a:solidFill>
                <a:latin typeface="Fedra Serif B Std Book" charset="0"/>
                <a:ea typeface="Fedra Serif B Std Book" charset="0"/>
                <a:cs typeface="Fedra Serif B Std Book" charset="0"/>
              </a:rPr>
              <a:t>Therefore decrease the affordability of the apartments</a:t>
            </a:r>
          </a:p>
          <a:p>
            <a:pPr>
              <a:lnSpc>
                <a:spcPct val="120000"/>
              </a:lnSpc>
              <a:spcBef>
                <a:spcPts val="0"/>
              </a:spcBef>
              <a:buSzPct val="80000"/>
            </a:pPr>
            <a:r>
              <a:rPr lang="is-IS" sz="2600" dirty="0" smtClean="0">
                <a:solidFill>
                  <a:schemeClr val="tx1">
                    <a:lumMod val="75000"/>
                    <a:lumOff val="25000"/>
                  </a:schemeClr>
                </a:solidFill>
                <a:latin typeface="Fedra Serif B Std Book" charset="0"/>
                <a:ea typeface="Fedra Serif B Std Book" charset="0"/>
                <a:cs typeface="Fedra Serif B Std Book" charset="0"/>
              </a:rPr>
              <a:t>Affordable underground parking or car park can be feasible</a:t>
            </a:r>
          </a:p>
        </p:txBody>
      </p:sp>
      <p:pic>
        <p:nvPicPr>
          <p:cNvPr id="3" name="Picture 2"/>
          <p:cNvPicPr>
            <a:picLocks noChangeAspect="1"/>
          </p:cNvPicPr>
          <p:nvPr/>
        </p:nvPicPr>
        <p:blipFill>
          <a:blip r:embed="rId6"/>
          <a:stretch>
            <a:fillRect/>
          </a:stretch>
        </p:blipFill>
        <p:spPr>
          <a:xfrm>
            <a:off x="0" y="4355848"/>
            <a:ext cx="4295775" cy="2409825"/>
          </a:xfrm>
          <a:prstGeom prst="rect">
            <a:avLst/>
          </a:prstGeom>
        </p:spPr>
      </p:pic>
      <p:pic>
        <p:nvPicPr>
          <p:cNvPr id="12" name="Picture 11"/>
          <p:cNvPicPr>
            <a:picLocks noChangeAspect="1"/>
          </p:cNvPicPr>
          <p:nvPr/>
        </p:nvPicPr>
        <p:blipFill>
          <a:blip r:embed="rId7"/>
          <a:stretch>
            <a:fillRect/>
          </a:stretch>
        </p:blipFill>
        <p:spPr>
          <a:xfrm>
            <a:off x="4295775" y="4372264"/>
            <a:ext cx="5049737" cy="2389247"/>
          </a:xfrm>
          <a:prstGeom prst="rect">
            <a:avLst/>
          </a:prstGeom>
        </p:spPr>
      </p:pic>
      <p:pic>
        <p:nvPicPr>
          <p:cNvPr id="2" name="Picture 1"/>
          <p:cNvPicPr>
            <a:picLocks noChangeAspect="1"/>
          </p:cNvPicPr>
          <p:nvPr/>
        </p:nvPicPr>
        <p:blipFill>
          <a:blip r:embed="rId8"/>
          <a:stretch>
            <a:fillRect/>
          </a:stretch>
        </p:blipFill>
        <p:spPr>
          <a:xfrm>
            <a:off x="8833806" y="4372264"/>
            <a:ext cx="3358194" cy="2393409"/>
          </a:xfrm>
          <a:prstGeom prst="rect">
            <a:avLst/>
          </a:prstGeom>
        </p:spPr>
      </p:pic>
    </p:spTree>
    <p:extLst>
      <p:ext uri="{BB962C8B-B14F-4D97-AF65-F5344CB8AC3E}">
        <p14:creationId xmlns:p14="http://schemas.microsoft.com/office/powerpoint/2010/main" val="158885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Maximum building cost</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10" name="Rectangle 9"/>
          <p:cNvSpPr/>
          <p:nvPr/>
        </p:nvSpPr>
        <p:spPr>
          <a:xfrm>
            <a:off x="524212" y="3165262"/>
            <a:ext cx="3113527" cy="2529923"/>
          </a:xfrm>
          <a:prstGeom prst="rect">
            <a:avLst/>
          </a:prstGeom>
          <a:ln>
            <a:noFill/>
            <a:prstDash val="dash"/>
          </a:ln>
        </p:spPr>
        <p:txBody>
          <a:bodyPr wrap="square">
            <a:spAutoFit/>
          </a:bodyPr>
          <a:lstStyle/>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Initial contribution is a percentage of the apartment cost plus plot prices</a:t>
            </a:r>
          </a:p>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endParaRPr lang="is-IS" sz="2400" dirty="0">
              <a:solidFill>
                <a:schemeClr val="tx1">
                  <a:lumMod val="75000"/>
                  <a:lumOff val="25000"/>
                </a:schemeClr>
              </a:solidFill>
              <a:effectLst/>
              <a:latin typeface="Fedra Sans Std Bold" panose="020B0803040000020004" pitchFamily="34" charset="0"/>
              <a:ea typeface="Times New Roman" panose="02020603050405020304" pitchFamily="18" charset="0"/>
            </a:endParaRPr>
          </a:p>
        </p:txBody>
      </p:sp>
      <p:sp>
        <p:nvSpPr>
          <p:cNvPr id="16" name="Flowchart: Off-page Connector 15"/>
          <p:cNvSpPr/>
          <p:nvPr/>
        </p:nvSpPr>
        <p:spPr>
          <a:xfrm rot="10800000">
            <a:off x="4617626" y="2210697"/>
            <a:ext cx="3103809" cy="3530735"/>
          </a:xfrm>
          <a:prstGeom prst="flowChartOffpageConnector">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solidFill>
                <a:schemeClr val="bg1"/>
              </a:solidFill>
              <a:latin typeface="Fedra Sans Std Bold" panose="020B0803040000020004" pitchFamily="34" charset="0"/>
            </a:endParaRPr>
          </a:p>
        </p:txBody>
      </p:sp>
      <p:sp>
        <p:nvSpPr>
          <p:cNvPr id="17" name="Rectangle 16"/>
          <p:cNvSpPr/>
          <p:nvPr/>
        </p:nvSpPr>
        <p:spPr>
          <a:xfrm>
            <a:off x="4783044" y="3165262"/>
            <a:ext cx="2772971" cy="1261884"/>
          </a:xfrm>
          <a:prstGeom prst="rect">
            <a:avLst/>
          </a:prstGeom>
        </p:spPr>
        <p:txBody>
          <a:bodyPr wrap="square">
            <a:spAutoFit/>
          </a:bodyPr>
          <a:lstStyle/>
          <a:p>
            <a:endParaRPr lang="is-IS" sz="2000" dirty="0" smtClean="0">
              <a:solidFill>
                <a:schemeClr val="tx1">
                  <a:lumMod val="75000"/>
                  <a:lumOff val="25000"/>
                </a:schemeClr>
              </a:solidFill>
              <a:latin typeface="Fedra Sans Std Bold" panose="020B0803040000020004" pitchFamily="34" charset="0"/>
            </a:endParaRPr>
          </a:p>
          <a:p>
            <a:r>
              <a:rPr lang="is-IS" sz="2800" dirty="0" smtClean="0">
                <a:solidFill>
                  <a:schemeClr val="tx1">
                    <a:lumMod val="75000"/>
                    <a:lumOff val="25000"/>
                  </a:schemeClr>
                </a:solidFill>
                <a:latin typeface="Fedra Sans Std Bold" panose="020B0803040000020004" pitchFamily="34" charset="0"/>
              </a:rPr>
              <a:t>5 million ISK+</a:t>
            </a:r>
          </a:p>
          <a:p>
            <a:r>
              <a:rPr lang="is-IS" sz="2800" dirty="0" smtClean="0">
                <a:solidFill>
                  <a:schemeClr val="tx1">
                    <a:lumMod val="75000"/>
                    <a:lumOff val="25000"/>
                  </a:schemeClr>
                </a:solidFill>
                <a:latin typeface="Fedra Sans Std Bold" panose="020B0803040000020004" pitchFamily="34" charset="0"/>
              </a:rPr>
              <a:t>220 þús. pr. m</a:t>
            </a:r>
            <a:r>
              <a:rPr lang="is-IS" sz="2800" baseline="30000" dirty="0" smtClean="0">
                <a:solidFill>
                  <a:schemeClr val="tx1">
                    <a:lumMod val="75000"/>
                    <a:lumOff val="25000"/>
                  </a:schemeClr>
                </a:solidFill>
                <a:latin typeface="Fedra Sans Std Bold" panose="020B0803040000020004" pitchFamily="34" charset="0"/>
              </a:rPr>
              <a:t>2</a:t>
            </a:r>
            <a:endParaRPr lang="is-IS" sz="2800" baseline="30000" dirty="0"/>
          </a:p>
        </p:txBody>
      </p:sp>
      <p:sp>
        <p:nvSpPr>
          <p:cNvPr id="18" name="Rectangle 17"/>
          <p:cNvSpPr/>
          <p:nvPr/>
        </p:nvSpPr>
        <p:spPr>
          <a:xfrm>
            <a:off x="8350500" y="2912886"/>
            <a:ext cx="3112744" cy="2123658"/>
          </a:xfrm>
          <a:prstGeom prst="rect">
            <a:avLst/>
          </a:prstGeom>
          <a:ln>
            <a:noFill/>
            <a:prstDash val="dash"/>
          </a:ln>
        </p:spPr>
        <p:txBody>
          <a:bodyPr wrap="square">
            <a:spAutoFit/>
          </a:bodyPr>
          <a:lstStyle/>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Maximum building cost</a:t>
            </a:r>
          </a:p>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endParaRPr lang="is-IS" sz="2400" dirty="0">
              <a:solidFill>
                <a:schemeClr val="tx1">
                  <a:lumMod val="75000"/>
                  <a:lumOff val="25000"/>
                </a:schemeClr>
              </a:solidFill>
              <a:latin typeface="Fedra Sans Std Bold" panose="020B0803040000020004" pitchFamily="34" charset="0"/>
              <a:ea typeface="Times New Roman" panose="02020603050405020304" pitchFamily="18" charset="0"/>
            </a:endParaRPr>
          </a:p>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400" dirty="0">
                <a:solidFill>
                  <a:schemeClr val="tx1">
                    <a:lumMod val="75000"/>
                    <a:lumOff val="25000"/>
                  </a:schemeClr>
                </a:solidFill>
                <a:latin typeface="Fedra Sans Std Bold" panose="020B0803040000020004" pitchFamily="34" charset="0"/>
                <a:ea typeface="Times New Roman" panose="02020603050405020304" pitchFamily="18" charset="0"/>
              </a:rPr>
              <a:t>Brutto m</a:t>
            </a:r>
            <a:r>
              <a:rPr lang="is-IS" sz="2400" baseline="30000" dirty="0">
                <a:solidFill>
                  <a:schemeClr val="tx1">
                    <a:lumMod val="75000"/>
                    <a:lumOff val="25000"/>
                  </a:schemeClr>
                </a:solidFill>
                <a:latin typeface="Fedra Sans Std Bold" panose="020B0803040000020004" pitchFamily="34" charset="0"/>
                <a:ea typeface="Times New Roman" panose="02020603050405020304" pitchFamily="18" charset="0"/>
              </a:rPr>
              <a:t>2</a:t>
            </a:r>
            <a:r>
              <a:rPr lang="is-IS" sz="2400" dirty="0">
                <a:solidFill>
                  <a:schemeClr val="tx1">
                    <a:lumMod val="75000"/>
                    <a:lumOff val="25000"/>
                  </a:schemeClr>
                </a:solidFill>
                <a:latin typeface="Fedra Sans Std Bold" panose="020B0803040000020004" pitchFamily="34" charset="0"/>
                <a:ea typeface="Times New Roman" panose="02020603050405020304" pitchFamily="18" charset="0"/>
              </a:rPr>
              <a:t> </a:t>
            </a: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plus common area</a:t>
            </a:r>
          </a:p>
        </p:txBody>
      </p:sp>
      <p:sp>
        <p:nvSpPr>
          <p:cNvPr id="2" name="Rectangle 1"/>
          <p:cNvSpPr/>
          <p:nvPr/>
        </p:nvSpPr>
        <p:spPr>
          <a:xfrm>
            <a:off x="4617625" y="5424643"/>
            <a:ext cx="3103810" cy="914400"/>
          </a:xfrm>
          <a:prstGeom prst="rect">
            <a:avLst/>
          </a:prstGeom>
          <a:ln>
            <a:solidFill>
              <a:srgbClr val="5990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solidFill>
                  <a:schemeClr val="tx1">
                    <a:lumMod val="75000"/>
                    <a:lumOff val="25000"/>
                  </a:schemeClr>
                </a:solidFill>
                <a:latin typeface="Fedra Sans Std Bold" panose="020B0803040000020004" pitchFamily="34" charset="0"/>
              </a:rPr>
              <a:t>Plot prices</a:t>
            </a:r>
            <a:endParaRPr lang="is-IS" sz="2000" dirty="0">
              <a:solidFill>
                <a:schemeClr val="tx1">
                  <a:lumMod val="75000"/>
                  <a:lumOff val="25000"/>
                </a:schemeClr>
              </a:solidFill>
              <a:latin typeface="Fedra Sans Std Bold" panose="020B0803040000020004" pitchFamily="34" charset="0"/>
            </a:endParaRPr>
          </a:p>
        </p:txBody>
      </p:sp>
      <p:sp>
        <p:nvSpPr>
          <p:cNvPr id="3" name="Right Bracket 2"/>
          <p:cNvSpPr/>
          <p:nvPr/>
        </p:nvSpPr>
        <p:spPr>
          <a:xfrm>
            <a:off x="7714564" y="2210697"/>
            <a:ext cx="395537" cy="3213946"/>
          </a:xfrm>
          <a:prstGeom prst="rightBracket">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p>
        </p:txBody>
      </p:sp>
      <p:sp>
        <p:nvSpPr>
          <p:cNvPr id="19" name="Right Bracket 18"/>
          <p:cNvSpPr/>
          <p:nvPr/>
        </p:nvSpPr>
        <p:spPr>
          <a:xfrm rot="10800000">
            <a:off x="3929914" y="2210697"/>
            <a:ext cx="395537" cy="4128346"/>
          </a:xfrm>
          <a:prstGeom prst="rightBracket">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p>
        </p:txBody>
      </p:sp>
    </p:spTree>
    <p:extLst>
      <p:ext uri="{BB962C8B-B14F-4D97-AF65-F5344CB8AC3E}">
        <p14:creationId xmlns:p14="http://schemas.microsoft.com/office/powerpoint/2010/main" val="42180568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Affordable design</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7" name="Content Placeholder 2"/>
          <p:cNvSpPr txBox="1">
            <a:spLocks noGrp="1"/>
          </p:cNvSpPr>
          <p:nvPr>
            <p:ph idx="1"/>
          </p:nvPr>
        </p:nvSpPr>
        <p:spPr>
          <a:xfrm>
            <a:off x="1015999" y="2064327"/>
            <a:ext cx="3704937" cy="45682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SzPct val="80000"/>
            </a:pPr>
            <a:r>
              <a:rPr lang="is-IS" sz="2600" dirty="0" smtClean="0">
                <a:solidFill>
                  <a:schemeClr val="tx1">
                    <a:lumMod val="75000"/>
                    <a:lumOff val="25000"/>
                  </a:schemeClr>
                </a:solidFill>
                <a:latin typeface="Fedra Serif B Std Book" charset="0"/>
                <a:ea typeface="Fedra Serif B Std Book" charset="0"/>
                <a:cs typeface="Fedra Serif B Std Book" charset="0"/>
              </a:rPr>
              <a:t>Simple design</a:t>
            </a:r>
            <a:endParaRPr lang="is-IS" sz="2600" dirty="0">
              <a:solidFill>
                <a:schemeClr val="tx1">
                  <a:lumMod val="75000"/>
                  <a:lumOff val="25000"/>
                </a:schemeClr>
              </a:solidFill>
              <a:latin typeface="Fedra Serif B Std Book" charset="0"/>
              <a:ea typeface="Fedra Serif B Std Book" charset="0"/>
              <a:cs typeface="Fedra Serif B Std Book" charset="0"/>
            </a:endParaRPr>
          </a:p>
          <a:p>
            <a:pPr>
              <a:lnSpc>
                <a:spcPct val="120000"/>
              </a:lnSpc>
              <a:spcBef>
                <a:spcPts val="0"/>
              </a:spcBef>
              <a:buSzPct val="80000"/>
            </a:pPr>
            <a:r>
              <a:rPr lang="is-IS" sz="2600" dirty="0" smtClean="0">
                <a:solidFill>
                  <a:schemeClr val="tx1">
                    <a:lumMod val="75000"/>
                    <a:lumOff val="25000"/>
                  </a:schemeClr>
                </a:solidFill>
                <a:latin typeface="Fedra Serif B Std Book" charset="0"/>
                <a:ea typeface="Fedra Serif B Std Book" charset="0"/>
                <a:cs typeface="Fedra Serif B Std Book" charset="0"/>
              </a:rPr>
              <a:t>Well utilized square meters</a:t>
            </a:r>
          </a:p>
          <a:p>
            <a:pPr>
              <a:lnSpc>
                <a:spcPct val="120000"/>
              </a:lnSpc>
              <a:spcBef>
                <a:spcPts val="0"/>
              </a:spcBef>
              <a:buSzPct val="80000"/>
            </a:pPr>
            <a:r>
              <a:rPr lang="is-IS" sz="2600" dirty="0" smtClean="0">
                <a:solidFill>
                  <a:schemeClr val="tx1">
                    <a:lumMod val="75000"/>
                    <a:lumOff val="25000"/>
                  </a:schemeClr>
                </a:solidFill>
                <a:latin typeface="Fedra Serif B Std Book" charset="0"/>
                <a:ea typeface="Fedra Serif B Std Book" charset="0"/>
                <a:cs typeface="Fedra Serif B Std Book" charset="0"/>
              </a:rPr>
              <a:t>Well organized pipe routes </a:t>
            </a:r>
          </a:p>
          <a:p>
            <a:pPr>
              <a:lnSpc>
                <a:spcPct val="120000"/>
              </a:lnSpc>
              <a:spcBef>
                <a:spcPts val="0"/>
              </a:spcBef>
              <a:buSzPct val="80000"/>
            </a:pPr>
            <a:r>
              <a:rPr lang="is-IS" sz="2600" dirty="0" smtClean="0">
                <a:solidFill>
                  <a:schemeClr val="tx1">
                    <a:lumMod val="75000"/>
                    <a:lumOff val="25000"/>
                  </a:schemeClr>
                </a:solidFill>
                <a:latin typeface="Fedra Serif B Std Book" charset="0"/>
                <a:ea typeface="Fedra Serif B Std Book" charset="0"/>
                <a:cs typeface="Fedra Serif B Std Book" charset="0"/>
              </a:rPr>
              <a:t>Suitable for user group</a:t>
            </a:r>
          </a:p>
        </p:txBody>
      </p:sp>
      <p:pic>
        <p:nvPicPr>
          <p:cNvPr id="3" name="Picture 2"/>
          <p:cNvPicPr>
            <a:picLocks noChangeAspect="1"/>
          </p:cNvPicPr>
          <p:nvPr/>
        </p:nvPicPr>
        <p:blipFill>
          <a:blip r:embed="rId5"/>
          <a:stretch>
            <a:fillRect/>
          </a:stretch>
        </p:blipFill>
        <p:spPr>
          <a:xfrm>
            <a:off x="9301514" y="1291040"/>
            <a:ext cx="2512157" cy="4882284"/>
          </a:xfrm>
          <a:prstGeom prst="rect">
            <a:avLst/>
          </a:prstGeom>
        </p:spPr>
      </p:pic>
      <p:sp>
        <p:nvSpPr>
          <p:cNvPr id="4" name="TextBox 3"/>
          <p:cNvSpPr txBox="1"/>
          <p:nvPr/>
        </p:nvSpPr>
        <p:spPr>
          <a:xfrm>
            <a:off x="8553696" y="1291040"/>
            <a:ext cx="1058303" cy="369332"/>
          </a:xfrm>
          <a:prstGeom prst="rect">
            <a:avLst/>
          </a:prstGeom>
          <a:noFill/>
        </p:spPr>
        <p:txBody>
          <a:bodyPr wrap="none" rtlCol="0">
            <a:spAutoFit/>
          </a:bodyPr>
          <a:lstStyle/>
          <a:p>
            <a:r>
              <a:rPr lang="is-IS" dirty="0" smtClean="0">
                <a:latin typeface="Fedra Sans Std Bold" panose="020B0803040000020004" pitchFamily="34" charset="0"/>
              </a:rPr>
              <a:t>50,5 m2</a:t>
            </a:r>
            <a:endParaRPr lang="is-IS" dirty="0">
              <a:latin typeface="Fedra Sans Std Bold" panose="020B0803040000020004" pitchFamily="34" charset="0"/>
            </a:endParaRPr>
          </a:p>
        </p:txBody>
      </p:sp>
      <p:pic>
        <p:nvPicPr>
          <p:cNvPr id="5" name="Picture 4"/>
          <p:cNvPicPr>
            <a:picLocks noChangeAspect="1"/>
          </p:cNvPicPr>
          <p:nvPr/>
        </p:nvPicPr>
        <p:blipFill>
          <a:blip r:embed="rId6"/>
          <a:stretch>
            <a:fillRect/>
          </a:stretch>
        </p:blipFill>
        <p:spPr>
          <a:xfrm>
            <a:off x="4720936" y="2360541"/>
            <a:ext cx="3761859" cy="3473138"/>
          </a:xfrm>
          <a:prstGeom prst="rect">
            <a:avLst/>
          </a:prstGeom>
        </p:spPr>
      </p:pic>
      <p:sp>
        <p:nvSpPr>
          <p:cNvPr id="2" name="TextBox 1"/>
          <p:cNvSpPr txBox="1"/>
          <p:nvPr/>
        </p:nvSpPr>
        <p:spPr>
          <a:xfrm>
            <a:off x="9342151" y="6391996"/>
            <a:ext cx="2210862" cy="369332"/>
          </a:xfrm>
          <a:prstGeom prst="rect">
            <a:avLst/>
          </a:prstGeom>
          <a:noFill/>
        </p:spPr>
        <p:txBody>
          <a:bodyPr wrap="none" rtlCol="0">
            <a:spAutoFit/>
          </a:bodyPr>
          <a:lstStyle/>
          <a:p>
            <a:r>
              <a:rPr lang="is-IS" dirty="0" smtClean="0">
                <a:latin typeface="Fedra Sans Std Light" panose="020B0303040000020004" pitchFamily="34" charset="0"/>
              </a:rPr>
              <a:t>BoKlok - teikningar</a:t>
            </a:r>
            <a:endParaRPr lang="is-IS" dirty="0">
              <a:latin typeface="Fedra Sans Std Light" panose="020B0303040000020004" pitchFamily="34" charset="0"/>
            </a:endParaRPr>
          </a:p>
        </p:txBody>
      </p:sp>
    </p:spTree>
    <p:extLst>
      <p:ext uri="{BB962C8B-B14F-4D97-AF65-F5344CB8AC3E}">
        <p14:creationId xmlns:p14="http://schemas.microsoft.com/office/powerpoint/2010/main" val="2079672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The Housing Financing Fund – new role 2016</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7" name="Content Placeholder 2"/>
          <p:cNvSpPr txBox="1">
            <a:spLocks noGrp="1"/>
          </p:cNvSpPr>
          <p:nvPr>
            <p:ph idx="1"/>
          </p:nvPr>
        </p:nvSpPr>
        <p:spPr>
          <a:xfrm>
            <a:off x="1016000" y="1825625"/>
            <a:ext cx="10551886" cy="4143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600"/>
              </a:spcAft>
              <a:buSzPct val="80000"/>
              <a:buNone/>
            </a:pPr>
            <a:r>
              <a:rPr lang="en-US" sz="2600" dirty="0">
                <a:solidFill>
                  <a:schemeClr val="tx1">
                    <a:lumMod val="75000"/>
                    <a:lumOff val="25000"/>
                  </a:schemeClr>
                </a:solidFill>
                <a:latin typeface="Fedra Serif B Std Book" charset="0"/>
                <a:ea typeface="Fedra Serif B Std Book" charset="0"/>
                <a:cs typeface="Fedra Serif B Std Book" charset="0"/>
              </a:rPr>
              <a:t>The Housing Financing Fund (HFF) is an independent government institution with a new role followed by </a:t>
            </a:r>
            <a:r>
              <a:rPr lang="en-US" sz="2600" dirty="0" smtClean="0">
                <a:solidFill>
                  <a:schemeClr val="tx1">
                    <a:lumMod val="75000"/>
                    <a:lumOff val="25000"/>
                  </a:schemeClr>
                </a:solidFill>
                <a:latin typeface="Fedra Serif B Std Book" charset="0"/>
                <a:ea typeface="Fedra Serif B Std Book" charset="0"/>
                <a:cs typeface="Fedra Serif B Std Book" charset="0"/>
              </a:rPr>
              <a:t>an amended </a:t>
            </a:r>
            <a:r>
              <a:rPr lang="en-US" sz="2600" dirty="0">
                <a:solidFill>
                  <a:schemeClr val="tx1">
                    <a:lumMod val="75000"/>
                    <a:lumOff val="25000"/>
                  </a:schemeClr>
                </a:solidFill>
                <a:latin typeface="Fedra Serif B Std Book" charset="0"/>
                <a:ea typeface="Fedra Serif B Std Book" charset="0"/>
                <a:cs typeface="Fedra Serif B Std Book" charset="0"/>
              </a:rPr>
              <a:t>legislation. </a:t>
            </a:r>
            <a:endParaRPr lang="en-US" sz="2600" dirty="0" smtClean="0">
              <a:solidFill>
                <a:schemeClr val="tx1">
                  <a:lumMod val="75000"/>
                  <a:lumOff val="25000"/>
                </a:schemeClr>
              </a:solidFill>
              <a:latin typeface="Fedra Serif B Std Book" charset="0"/>
              <a:ea typeface="Fedra Serif B Std Book" charset="0"/>
              <a:cs typeface="Fedra Serif B Std Book" charset="0"/>
            </a:endParaRPr>
          </a:p>
          <a:p>
            <a:pPr marL="0" indent="0">
              <a:lnSpc>
                <a:spcPct val="120000"/>
              </a:lnSpc>
              <a:spcAft>
                <a:spcPts val="600"/>
              </a:spcAft>
              <a:buSzPct val="80000"/>
              <a:buNone/>
            </a:pPr>
            <a:r>
              <a:rPr lang="en-US" sz="2600" dirty="0" smtClean="0">
                <a:solidFill>
                  <a:schemeClr val="tx1">
                    <a:lumMod val="75000"/>
                    <a:lumOff val="25000"/>
                  </a:schemeClr>
                </a:solidFill>
                <a:latin typeface="Fedra Serif B Std Book" charset="0"/>
                <a:ea typeface="Fedra Serif B Std Book" charset="0"/>
                <a:cs typeface="Fedra Serif B Std Book" charset="0"/>
              </a:rPr>
              <a:t>HFF </a:t>
            </a:r>
            <a:r>
              <a:rPr lang="en-US" sz="2600" dirty="0">
                <a:solidFill>
                  <a:schemeClr val="tx1">
                    <a:lumMod val="75000"/>
                    <a:lumOff val="25000"/>
                  </a:schemeClr>
                </a:solidFill>
                <a:latin typeface="Fedra Serif B Std Book" charset="0"/>
                <a:ea typeface="Fedra Serif B Std Book" charset="0"/>
                <a:cs typeface="Fedra Serif B Std Book" charset="0"/>
              </a:rPr>
              <a:t>is now the institution responsible for implementation of housing policies instead of being primary a loan fund.</a:t>
            </a:r>
            <a:endParaRPr lang="is-IS" sz="9600" dirty="0" smtClean="0">
              <a:solidFill>
                <a:schemeClr val="tx1">
                  <a:lumMod val="75000"/>
                  <a:lumOff val="25000"/>
                </a:schemeClr>
              </a:solidFill>
              <a:latin typeface="Fedra Serif B Std Book" charset="0"/>
              <a:ea typeface="Fedra Serif B Std Book" charset="0"/>
              <a:cs typeface="Fedra Serif B Std Book" charset="0"/>
            </a:endParaRPr>
          </a:p>
          <a:p>
            <a:pPr>
              <a:lnSpc>
                <a:spcPts val="3300"/>
              </a:lnSpc>
              <a:buSzPct val="80000"/>
              <a:buFont typeface="+mj-lt"/>
              <a:buAutoNum type="arabicPeriod"/>
            </a:pPr>
            <a:endParaRPr lang="is-IS" dirty="0">
              <a:latin typeface="Fedra Serif B Std Book" charset="0"/>
              <a:ea typeface="Fedra Serif B Std Book" charset="0"/>
              <a:cs typeface="Fedra Serif B Std Book" charset="0"/>
            </a:endParaRPr>
          </a:p>
        </p:txBody>
      </p:sp>
      <p:pic>
        <p:nvPicPr>
          <p:cNvPr id="6" name="Picture 5"/>
          <p:cNvPicPr>
            <a:picLocks noChangeAspect="1"/>
          </p:cNvPicPr>
          <p:nvPr/>
        </p:nvPicPr>
        <p:blipFill>
          <a:blip r:embed="rId4"/>
          <a:stretch>
            <a:fillRect/>
          </a:stretch>
        </p:blipFill>
        <p:spPr>
          <a:xfrm>
            <a:off x="10430636" y="306453"/>
            <a:ext cx="1609141" cy="374075"/>
          </a:xfrm>
          <a:prstGeom prst="rect">
            <a:avLst/>
          </a:prstGeom>
        </p:spPr>
      </p:pic>
    </p:spTree>
    <p:extLst>
      <p:ext uri="{BB962C8B-B14F-4D97-AF65-F5344CB8AC3E}">
        <p14:creationId xmlns:p14="http://schemas.microsoft.com/office/powerpoint/2010/main" val="29978137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Creative and ingenous design</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p:nvPicPr>
        <p:blipFill>
          <a:blip r:embed="rId5"/>
          <a:stretch>
            <a:fillRect/>
          </a:stretch>
        </p:blipFill>
        <p:spPr>
          <a:xfrm>
            <a:off x="1104900" y="1903012"/>
            <a:ext cx="4197667" cy="3963596"/>
          </a:xfrm>
          <a:prstGeom prst="rect">
            <a:avLst/>
          </a:prstGeom>
        </p:spPr>
      </p:pic>
      <p:pic>
        <p:nvPicPr>
          <p:cNvPr id="14" name="Picture 13"/>
          <p:cNvPicPr>
            <a:picLocks noChangeAspect="1"/>
          </p:cNvPicPr>
          <p:nvPr/>
        </p:nvPicPr>
        <p:blipFill>
          <a:blip r:embed="rId6"/>
          <a:stretch>
            <a:fillRect/>
          </a:stretch>
        </p:blipFill>
        <p:spPr>
          <a:xfrm>
            <a:off x="6418945" y="1903012"/>
            <a:ext cx="3432383" cy="4689312"/>
          </a:xfrm>
          <a:prstGeom prst="rect">
            <a:avLst/>
          </a:prstGeom>
        </p:spPr>
      </p:pic>
    </p:spTree>
    <p:extLst>
      <p:ext uri="{BB962C8B-B14F-4D97-AF65-F5344CB8AC3E}">
        <p14:creationId xmlns:p14="http://schemas.microsoft.com/office/powerpoint/2010/main" val="1623815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Building material</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7" name="Content Placeholder 2"/>
          <p:cNvSpPr txBox="1">
            <a:spLocks noGrp="1"/>
          </p:cNvSpPr>
          <p:nvPr>
            <p:ph idx="1"/>
          </p:nvPr>
        </p:nvSpPr>
        <p:spPr>
          <a:xfrm>
            <a:off x="1055688" y="1857811"/>
            <a:ext cx="10551886" cy="4143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600"/>
              </a:spcAft>
              <a:buSzPct val="80000"/>
            </a:pPr>
            <a:r>
              <a:rPr lang="en-US" sz="2600" dirty="0" smtClean="0">
                <a:solidFill>
                  <a:schemeClr val="tx1">
                    <a:lumMod val="75000"/>
                    <a:lumOff val="25000"/>
                  </a:schemeClr>
                </a:solidFill>
                <a:latin typeface="Fedra Serif B Std Book" charset="0"/>
                <a:ea typeface="Fedra Serif B Std Book" charset="0"/>
                <a:cs typeface="Fedra Serif B Std Book" charset="0"/>
              </a:rPr>
              <a:t>Affordable and durable</a:t>
            </a:r>
          </a:p>
          <a:p>
            <a:pPr>
              <a:lnSpc>
                <a:spcPct val="120000"/>
              </a:lnSpc>
              <a:spcAft>
                <a:spcPts val="600"/>
              </a:spcAft>
              <a:buSzPct val="80000"/>
            </a:pPr>
            <a:r>
              <a:rPr lang="en-US" sz="2600" dirty="0" smtClean="0">
                <a:solidFill>
                  <a:schemeClr val="tx1">
                    <a:lumMod val="75000"/>
                    <a:lumOff val="25000"/>
                  </a:schemeClr>
                </a:solidFill>
                <a:latin typeface="Fedra Serif B Std Book" charset="0"/>
                <a:ea typeface="Fedra Serif B Std Book" charset="0"/>
                <a:cs typeface="Fedra Serif B Std Book" charset="0"/>
              </a:rPr>
              <a:t>Series- units</a:t>
            </a:r>
            <a:endParaRPr lang="is-IS" sz="9600" dirty="0" smtClean="0">
              <a:solidFill>
                <a:schemeClr val="tx1">
                  <a:lumMod val="75000"/>
                  <a:lumOff val="25000"/>
                </a:schemeClr>
              </a:solidFill>
              <a:latin typeface="Fedra Serif B Std Book" charset="0"/>
              <a:ea typeface="Fedra Serif B Std Book" charset="0"/>
              <a:cs typeface="Fedra Serif B Std Book" charset="0"/>
            </a:endParaRPr>
          </a:p>
          <a:p>
            <a:pPr>
              <a:lnSpc>
                <a:spcPts val="3300"/>
              </a:lnSpc>
              <a:buSzPct val="80000"/>
              <a:buFont typeface="+mj-lt"/>
              <a:buAutoNum type="arabicPeriod"/>
            </a:pPr>
            <a:endParaRPr lang="is-IS" dirty="0">
              <a:latin typeface="Fedra Serif B Std Book" charset="0"/>
              <a:ea typeface="Fedra Serif B Std Book" charset="0"/>
              <a:cs typeface="Fedra Serif B Std Book" charset="0"/>
            </a:endParaRPr>
          </a:p>
        </p:txBody>
      </p:sp>
      <p:pic>
        <p:nvPicPr>
          <p:cNvPr id="10" name="Picture 9"/>
          <p:cNvPicPr>
            <a:picLocks noChangeAspect="1"/>
          </p:cNvPicPr>
          <p:nvPr/>
        </p:nvPicPr>
        <p:blipFill>
          <a:blip r:embed="rId5"/>
          <a:stretch>
            <a:fillRect/>
          </a:stretch>
        </p:blipFill>
        <p:spPr>
          <a:xfrm>
            <a:off x="10598951" y="4540850"/>
            <a:ext cx="1728586" cy="1304593"/>
          </a:xfrm>
          <a:prstGeom prst="rect">
            <a:avLst/>
          </a:prstGeom>
        </p:spPr>
      </p:pic>
      <p:pic>
        <p:nvPicPr>
          <p:cNvPr id="12" name="Picture 11"/>
          <p:cNvPicPr>
            <a:picLocks noChangeAspect="1"/>
          </p:cNvPicPr>
          <p:nvPr/>
        </p:nvPicPr>
        <p:blipFill>
          <a:blip r:embed="rId6"/>
          <a:stretch>
            <a:fillRect/>
          </a:stretch>
        </p:blipFill>
        <p:spPr>
          <a:xfrm>
            <a:off x="10598951" y="3319577"/>
            <a:ext cx="1728586" cy="1316473"/>
          </a:xfrm>
          <a:prstGeom prst="rect">
            <a:avLst/>
          </a:prstGeom>
        </p:spPr>
      </p:pic>
      <p:pic>
        <p:nvPicPr>
          <p:cNvPr id="16" name="Picture 15"/>
          <p:cNvPicPr>
            <a:picLocks noChangeAspect="1"/>
          </p:cNvPicPr>
          <p:nvPr/>
        </p:nvPicPr>
        <p:blipFill>
          <a:blip r:embed="rId7"/>
          <a:stretch>
            <a:fillRect/>
          </a:stretch>
        </p:blipFill>
        <p:spPr>
          <a:xfrm>
            <a:off x="2549769" y="3352797"/>
            <a:ext cx="5576668" cy="2494825"/>
          </a:xfrm>
          <a:prstGeom prst="rect">
            <a:avLst/>
          </a:prstGeom>
        </p:spPr>
      </p:pic>
      <p:pic>
        <p:nvPicPr>
          <p:cNvPr id="17" name="Picture 16"/>
          <p:cNvPicPr>
            <a:picLocks noChangeAspect="1"/>
          </p:cNvPicPr>
          <p:nvPr/>
        </p:nvPicPr>
        <p:blipFill>
          <a:blip r:embed="rId8"/>
          <a:stretch>
            <a:fillRect/>
          </a:stretch>
        </p:blipFill>
        <p:spPr>
          <a:xfrm>
            <a:off x="8073723" y="3321050"/>
            <a:ext cx="2613695" cy="2526572"/>
          </a:xfrm>
          <a:prstGeom prst="rect">
            <a:avLst/>
          </a:prstGeom>
        </p:spPr>
      </p:pic>
      <p:pic>
        <p:nvPicPr>
          <p:cNvPr id="14" name="Picture 13"/>
          <p:cNvPicPr>
            <a:picLocks noChangeAspect="1"/>
          </p:cNvPicPr>
          <p:nvPr/>
        </p:nvPicPr>
        <p:blipFill>
          <a:blip r:embed="rId9"/>
          <a:stretch>
            <a:fillRect/>
          </a:stretch>
        </p:blipFill>
        <p:spPr>
          <a:xfrm>
            <a:off x="0" y="3350455"/>
            <a:ext cx="4161863" cy="2500850"/>
          </a:xfrm>
          <a:prstGeom prst="rect">
            <a:avLst/>
          </a:prstGeom>
        </p:spPr>
      </p:pic>
    </p:spTree>
    <p:extLst>
      <p:ext uri="{BB962C8B-B14F-4D97-AF65-F5344CB8AC3E}">
        <p14:creationId xmlns:p14="http://schemas.microsoft.com/office/powerpoint/2010/main" val="23845144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en-US" sz="3200" spc="100" dirty="0" smtClean="0">
                <a:latin typeface="Fedra Sans Std Medium" charset="0"/>
                <a:ea typeface="Fedra Sans Std Medium" charset="0"/>
                <a:cs typeface="Fedra Sans Std Medium" charset="0"/>
              </a:rPr>
              <a:t>Construction time</a:t>
            </a:r>
            <a:endParaRPr lang="en-U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7" name="Content Placeholder 2"/>
          <p:cNvSpPr txBox="1">
            <a:spLocks noGrp="1"/>
          </p:cNvSpPr>
          <p:nvPr>
            <p:ph idx="1"/>
          </p:nvPr>
        </p:nvSpPr>
        <p:spPr>
          <a:xfrm>
            <a:off x="1016000" y="1825626"/>
            <a:ext cx="10551886" cy="28976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600"/>
              </a:spcAft>
              <a:buSzPct val="80000"/>
            </a:pPr>
            <a:r>
              <a:rPr lang="en-US" sz="2600" dirty="0" smtClean="0">
                <a:solidFill>
                  <a:schemeClr val="tx1">
                    <a:lumMod val="75000"/>
                    <a:lumOff val="25000"/>
                  </a:schemeClr>
                </a:solidFill>
                <a:latin typeface="Fedra Serif B Std Book" charset="0"/>
                <a:ea typeface="Fedra Serif B Std Book" charset="0"/>
                <a:cs typeface="Fedra Serif B Std Book" charset="0"/>
              </a:rPr>
              <a:t>Prioritize the projects that </a:t>
            </a:r>
            <a:r>
              <a:rPr lang="en-US" sz="2600" dirty="0">
                <a:solidFill>
                  <a:schemeClr val="tx1">
                    <a:lumMod val="75000"/>
                    <a:lumOff val="25000"/>
                  </a:schemeClr>
                </a:solidFill>
                <a:latin typeface="Fedra Serif B Std Book" charset="0"/>
                <a:ea typeface="Fedra Serif B Std Book" charset="0"/>
                <a:cs typeface="Fedra Serif B Std Book" charset="0"/>
              </a:rPr>
              <a:t>are likely to be fully finished as soon as possible.</a:t>
            </a:r>
          </a:p>
          <a:p>
            <a:pPr>
              <a:lnSpc>
                <a:spcPct val="120000"/>
              </a:lnSpc>
              <a:spcAft>
                <a:spcPts val="600"/>
              </a:spcAft>
              <a:buSzPct val="80000"/>
            </a:pPr>
            <a:r>
              <a:rPr lang="en-US" sz="2600" dirty="0">
                <a:solidFill>
                  <a:schemeClr val="tx1">
                    <a:lumMod val="75000"/>
                    <a:lumOff val="25000"/>
                  </a:schemeClr>
                </a:solidFill>
                <a:latin typeface="Fedra Serif B Std Book" charset="0"/>
                <a:ea typeface="Fedra Serif B Std Book" charset="0"/>
                <a:cs typeface="Fedra Serif B Std Book" charset="0"/>
              </a:rPr>
              <a:t>Shorter construction time reduces the overall cost of capital and rental prices for consumers.</a:t>
            </a:r>
          </a:p>
          <a:p>
            <a:pPr>
              <a:lnSpc>
                <a:spcPct val="120000"/>
              </a:lnSpc>
              <a:spcAft>
                <a:spcPts val="600"/>
              </a:spcAft>
              <a:buSzPct val="80000"/>
            </a:pPr>
            <a:r>
              <a:rPr lang="en-US" sz="2600" dirty="0">
                <a:solidFill>
                  <a:schemeClr val="tx1">
                    <a:lumMod val="75000"/>
                    <a:lumOff val="25000"/>
                  </a:schemeClr>
                </a:solidFill>
                <a:latin typeface="Fedra Serif B Std Book" charset="0"/>
                <a:ea typeface="Fedra Serif B Std Book" charset="0"/>
                <a:cs typeface="Fedra Serif B Std Book" charset="0"/>
              </a:rPr>
              <a:t>The ratio of cost of capital of the total construction </a:t>
            </a:r>
            <a:r>
              <a:rPr lang="en-US" sz="2600" dirty="0" smtClean="0">
                <a:solidFill>
                  <a:schemeClr val="tx1">
                    <a:lumMod val="75000"/>
                    <a:lumOff val="25000"/>
                  </a:schemeClr>
                </a:solidFill>
                <a:latin typeface="Fedra Serif B Std Book" charset="0"/>
                <a:ea typeface="Fedra Serif B Std Book" charset="0"/>
                <a:cs typeface="Fedra Serif B Std Book" charset="0"/>
              </a:rPr>
              <a:t>cost</a:t>
            </a:r>
            <a:endParaRPr lang="is-IS" dirty="0">
              <a:latin typeface="Fedra Serif B Std Book" charset="0"/>
              <a:ea typeface="Fedra Serif B Std Book" charset="0"/>
              <a:cs typeface="Fedra Serif B Std Book" charset="0"/>
            </a:endParaRPr>
          </a:p>
        </p:txBody>
      </p:sp>
      <p:sp>
        <p:nvSpPr>
          <p:cNvPr id="2" name="Chevron 1"/>
          <p:cNvSpPr/>
          <p:nvPr/>
        </p:nvSpPr>
        <p:spPr>
          <a:xfrm>
            <a:off x="1746583" y="5328830"/>
            <a:ext cx="2254250" cy="866273"/>
          </a:xfrm>
          <a:prstGeom prst="chevron">
            <a:avLst/>
          </a:prstGeom>
          <a:solidFill>
            <a:srgbClr val="F3E074"/>
          </a:solidFill>
          <a:ln>
            <a:solidFill>
              <a:srgbClr val="F3E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solidFill>
                  <a:schemeClr val="tx1"/>
                </a:solidFill>
                <a:latin typeface="Fedra Sans Std Bold" panose="020B0803040000020004" pitchFamily="34" charset="0"/>
              </a:rPr>
              <a:t>3%</a:t>
            </a:r>
            <a:endParaRPr lang="is-IS" sz="2000" dirty="0">
              <a:solidFill>
                <a:schemeClr val="tx1"/>
              </a:solidFill>
              <a:latin typeface="Fedra Sans Std Bold" panose="020B0803040000020004" pitchFamily="34" charset="0"/>
            </a:endParaRPr>
          </a:p>
        </p:txBody>
      </p:sp>
      <p:sp>
        <p:nvSpPr>
          <p:cNvPr id="12" name="Chevron 11"/>
          <p:cNvSpPr/>
          <p:nvPr/>
        </p:nvSpPr>
        <p:spPr>
          <a:xfrm>
            <a:off x="3807994" y="5328830"/>
            <a:ext cx="2254250" cy="866273"/>
          </a:xfrm>
          <a:prstGeom prst="chevron">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solidFill>
                  <a:schemeClr val="tx1"/>
                </a:solidFill>
                <a:latin typeface="Fedra Sans Std Bold" panose="020B0803040000020004" pitchFamily="34" charset="0"/>
              </a:rPr>
              <a:t>5%</a:t>
            </a:r>
            <a:endParaRPr lang="is-IS" sz="2000" dirty="0">
              <a:solidFill>
                <a:schemeClr val="tx1"/>
              </a:solidFill>
              <a:latin typeface="Fedra Sans Std Bold" panose="020B0803040000020004" pitchFamily="34" charset="0"/>
            </a:endParaRPr>
          </a:p>
        </p:txBody>
      </p:sp>
      <p:sp>
        <p:nvSpPr>
          <p:cNvPr id="14" name="Chevron 13"/>
          <p:cNvSpPr/>
          <p:nvPr/>
        </p:nvSpPr>
        <p:spPr>
          <a:xfrm>
            <a:off x="5877429" y="5336852"/>
            <a:ext cx="2254250" cy="866273"/>
          </a:xfrm>
          <a:prstGeom prst="chevron">
            <a:avLst/>
          </a:prstGeom>
          <a:solidFill>
            <a:srgbClr val="DBB419"/>
          </a:solidFill>
          <a:ln>
            <a:solidFill>
              <a:srgbClr val="DBB4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solidFill>
                  <a:schemeClr val="tx1"/>
                </a:solidFill>
                <a:latin typeface="Fedra Sans Std Bold" panose="020B0803040000020004" pitchFamily="34" charset="0"/>
              </a:rPr>
              <a:t>8%</a:t>
            </a:r>
            <a:endParaRPr lang="is-IS" sz="2000" dirty="0">
              <a:solidFill>
                <a:schemeClr val="tx1"/>
              </a:solidFill>
              <a:latin typeface="Fedra Sans Std Bold" panose="020B0803040000020004" pitchFamily="34" charset="0"/>
            </a:endParaRPr>
          </a:p>
        </p:txBody>
      </p:sp>
      <p:sp>
        <p:nvSpPr>
          <p:cNvPr id="15" name="Chevron 14"/>
          <p:cNvSpPr/>
          <p:nvPr/>
        </p:nvSpPr>
        <p:spPr>
          <a:xfrm>
            <a:off x="7938840" y="5336852"/>
            <a:ext cx="2254250" cy="866273"/>
          </a:xfrm>
          <a:prstGeom prst="chevron">
            <a:avLst/>
          </a:prstGeom>
          <a:solidFill>
            <a:srgbClr val="DD9222"/>
          </a:solidFill>
          <a:ln>
            <a:solidFill>
              <a:srgbClr val="DD9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solidFill>
                  <a:schemeClr val="tx1"/>
                </a:solidFill>
                <a:latin typeface="Fedra Sans Std Bold" panose="020B0803040000020004" pitchFamily="34" charset="0"/>
              </a:rPr>
              <a:t>12%</a:t>
            </a:r>
            <a:endParaRPr lang="is-IS" sz="2000" dirty="0">
              <a:solidFill>
                <a:schemeClr val="tx1"/>
              </a:solidFill>
              <a:latin typeface="Fedra Sans Std Bold" panose="020B0803040000020004" pitchFamily="34" charset="0"/>
            </a:endParaRPr>
          </a:p>
        </p:txBody>
      </p:sp>
      <p:sp>
        <p:nvSpPr>
          <p:cNvPr id="6" name="TextBox 5"/>
          <p:cNvSpPr txBox="1"/>
          <p:nvPr/>
        </p:nvSpPr>
        <p:spPr>
          <a:xfrm>
            <a:off x="2023171" y="4901967"/>
            <a:ext cx="1170513" cy="369332"/>
          </a:xfrm>
          <a:prstGeom prst="rect">
            <a:avLst/>
          </a:prstGeom>
          <a:noFill/>
        </p:spPr>
        <p:txBody>
          <a:bodyPr wrap="none" rtlCol="0">
            <a:spAutoFit/>
          </a:bodyPr>
          <a:lstStyle/>
          <a:p>
            <a:r>
              <a:rPr lang="is-IS" dirty="0" smtClean="0">
                <a:solidFill>
                  <a:schemeClr val="tx1">
                    <a:lumMod val="75000"/>
                    <a:lumOff val="25000"/>
                  </a:schemeClr>
                </a:solidFill>
                <a:latin typeface="Fedra Sans Std Bold" panose="020B0803040000020004" pitchFamily="34" charset="0"/>
              </a:rPr>
              <a:t>6 month</a:t>
            </a:r>
            <a:endParaRPr lang="is-IS" dirty="0">
              <a:solidFill>
                <a:schemeClr val="tx1">
                  <a:lumMod val="75000"/>
                  <a:lumOff val="25000"/>
                </a:schemeClr>
              </a:solidFill>
              <a:latin typeface="Fedra Sans Std Bold" panose="020B0803040000020004" pitchFamily="34" charset="0"/>
            </a:endParaRPr>
          </a:p>
        </p:txBody>
      </p:sp>
      <p:sp>
        <p:nvSpPr>
          <p:cNvPr id="18" name="TextBox 17"/>
          <p:cNvSpPr txBox="1"/>
          <p:nvPr/>
        </p:nvSpPr>
        <p:spPr>
          <a:xfrm>
            <a:off x="3976046" y="4898649"/>
            <a:ext cx="1245854" cy="369332"/>
          </a:xfrm>
          <a:prstGeom prst="rect">
            <a:avLst/>
          </a:prstGeom>
          <a:noFill/>
        </p:spPr>
        <p:txBody>
          <a:bodyPr wrap="none" rtlCol="0">
            <a:spAutoFit/>
          </a:bodyPr>
          <a:lstStyle/>
          <a:p>
            <a:r>
              <a:rPr lang="is-IS" dirty="0" smtClean="0">
                <a:solidFill>
                  <a:schemeClr val="tx1">
                    <a:lumMod val="75000"/>
                    <a:lumOff val="25000"/>
                  </a:schemeClr>
                </a:solidFill>
                <a:latin typeface="Fedra Sans Std Bold" panose="020B0803040000020004" pitchFamily="34" charset="0"/>
              </a:rPr>
              <a:t>12 month</a:t>
            </a:r>
            <a:endParaRPr lang="is-IS" dirty="0">
              <a:solidFill>
                <a:schemeClr val="tx1">
                  <a:lumMod val="75000"/>
                  <a:lumOff val="25000"/>
                </a:schemeClr>
              </a:solidFill>
              <a:latin typeface="Fedra Sans Std Bold" panose="020B0803040000020004" pitchFamily="34" charset="0"/>
            </a:endParaRPr>
          </a:p>
        </p:txBody>
      </p:sp>
      <p:sp>
        <p:nvSpPr>
          <p:cNvPr id="19" name="TextBox 18"/>
          <p:cNvSpPr txBox="1"/>
          <p:nvPr/>
        </p:nvSpPr>
        <p:spPr>
          <a:xfrm>
            <a:off x="6251114" y="4896121"/>
            <a:ext cx="1260281" cy="369332"/>
          </a:xfrm>
          <a:prstGeom prst="rect">
            <a:avLst/>
          </a:prstGeom>
          <a:noFill/>
        </p:spPr>
        <p:txBody>
          <a:bodyPr wrap="none" rtlCol="0">
            <a:spAutoFit/>
          </a:bodyPr>
          <a:lstStyle/>
          <a:p>
            <a:r>
              <a:rPr lang="is-IS" dirty="0" smtClean="0">
                <a:solidFill>
                  <a:schemeClr val="tx1">
                    <a:lumMod val="75000"/>
                    <a:lumOff val="25000"/>
                  </a:schemeClr>
                </a:solidFill>
                <a:latin typeface="Fedra Sans Std Bold" panose="020B0803040000020004" pitchFamily="34" charset="0"/>
              </a:rPr>
              <a:t>18 month</a:t>
            </a:r>
            <a:endParaRPr lang="is-IS" dirty="0">
              <a:solidFill>
                <a:schemeClr val="tx1">
                  <a:lumMod val="75000"/>
                  <a:lumOff val="25000"/>
                </a:schemeClr>
              </a:solidFill>
              <a:latin typeface="Fedra Sans Std Bold" panose="020B0803040000020004" pitchFamily="34" charset="0"/>
            </a:endParaRPr>
          </a:p>
        </p:txBody>
      </p:sp>
      <p:sp>
        <p:nvSpPr>
          <p:cNvPr id="20" name="TextBox 19"/>
          <p:cNvSpPr txBox="1"/>
          <p:nvPr/>
        </p:nvSpPr>
        <p:spPr>
          <a:xfrm>
            <a:off x="8199119" y="4909989"/>
            <a:ext cx="1297150" cy="369332"/>
          </a:xfrm>
          <a:prstGeom prst="rect">
            <a:avLst/>
          </a:prstGeom>
          <a:noFill/>
        </p:spPr>
        <p:txBody>
          <a:bodyPr wrap="none" rtlCol="0">
            <a:spAutoFit/>
          </a:bodyPr>
          <a:lstStyle/>
          <a:p>
            <a:r>
              <a:rPr lang="is-IS" dirty="0" smtClean="0">
                <a:solidFill>
                  <a:schemeClr val="tx1">
                    <a:lumMod val="75000"/>
                    <a:lumOff val="25000"/>
                  </a:schemeClr>
                </a:solidFill>
                <a:latin typeface="Fedra Sans Std Bold" panose="020B0803040000020004" pitchFamily="34" charset="0"/>
              </a:rPr>
              <a:t>24 month</a:t>
            </a:r>
            <a:endParaRPr lang="is-IS" dirty="0">
              <a:solidFill>
                <a:schemeClr val="tx1">
                  <a:lumMod val="75000"/>
                  <a:lumOff val="25000"/>
                </a:schemeClr>
              </a:solidFill>
              <a:latin typeface="Fedra Sans Std Bold" panose="020B0803040000020004" pitchFamily="34" charset="0"/>
            </a:endParaRPr>
          </a:p>
        </p:txBody>
      </p:sp>
    </p:spTree>
    <p:extLst>
      <p:ext uri="{BB962C8B-B14F-4D97-AF65-F5344CB8AC3E}">
        <p14:creationId xmlns:p14="http://schemas.microsoft.com/office/powerpoint/2010/main" val="3373670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2525"/>
            <a:ext cx="78281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05116" y="2604700"/>
            <a:ext cx="580610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Thank you</a:t>
            </a:r>
            <a:endParaRPr lang="is-IS" sz="3200" spc="100" dirty="0">
              <a:latin typeface="Fedra Sans Std Medium" charset="0"/>
              <a:ea typeface="Fedra Sans Std Medium" charset="0"/>
              <a:cs typeface="Fedra Sans Std Medium" charset="0"/>
            </a:endParaRPr>
          </a:p>
        </p:txBody>
      </p:sp>
      <p:cxnSp>
        <p:nvCxnSpPr>
          <p:cNvPr id="12" name="Straight Connector 11"/>
          <p:cNvCxnSpPr/>
          <p:nvPr/>
        </p:nvCxnSpPr>
        <p:spPr>
          <a:xfrm>
            <a:off x="1786036" y="2604700"/>
            <a:ext cx="5172325"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2470" y="5667129"/>
            <a:ext cx="1285100" cy="599713"/>
          </a:xfrm>
          <a:prstGeom prst="rect">
            <a:avLst/>
          </a:prstGeom>
        </p:spPr>
      </p:pic>
      <p:pic>
        <p:nvPicPr>
          <p:cNvPr id="7" name="Picture 6"/>
          <p:cNvPicPr>
            <a:picLocks noChangeAspect="1"/>
          </p:cNvPicPr>
          <p:nvPr/>
        </p:nvPicPr>
        <p:blipFill>
          <a:blip r:embed="rId4"/>
          <a:stretch>
            <a:fillRect/>
          </a:stretch>
        </p:blipFill>
        <p:spPr>
          <a:xfrm>
            <a:off x="7253032" y="-1075840"/>
            <a:ext cx="4938968" cy="7945853"/>
          </a:xfrm>
          <a:prstGeom prst="rect">
            <a:avLst/>
          </a:prstGeom>
        </p:spPr>
      </p:pic>
      <p:pic>
        <p:nvPicPr>
          <p:cNvPr id="8" name="Picture 7"/>
          <p:cNvPicPr>
            <a:picLocks noChangeAspect="1"/>
          </p:cNvPicPr>
          <p:nvPr/>
        </p:nvPicPr>
        <p:blipFill>
          <a:blip r:embed="rId5"/>
          <a:stretch>
            <a:fillRect/>
          </a:stretch>
        </p:blipFill>
        <p:spPr>
          <a:xfrm>
            <a:off x="7100815" y="-1182213"/>
            <a:ext cx="5243401" cy="8027688"/>
          </a:xfrm>
          <a:prstGeom prst="rect">
            <a:avLst/>
          </a:prstGeom>
        </p:spPr>
      </p:pic>
      <p:pic>
        <p:nvPicPr>
          <p:cNvPr id="14" name="Content Placeholder 1"/>
          <p:cNvPicPr>
            <a:picLocks noChangeAspect="1"/>
          </p:cNvPicPr>
          <p:nvPr/>
        </p:nvPicPr>
        <p:blipFill>
          <a:blip r:embed="rId6"/>
          <a:stretch>
            <a:fillRect/>
          </a:stretch>
        </p:blipFill>
        <p:spPr>
          <a:xfrm>
            <a:off x="3584932" y="5496318"/>
            <a:ext cx="2293183" cy="941333"/>
          </a:xfrm>
          <a:prstGeom prst="rect">
            <a:avLst/>
          </a:prstGeom>
        </p:spPr>
      </p:pic>
    </p:spTree>
    <p:extLst>
      <p:ext uri="{BB962C8B-B14F-4D97-AF65-F5344CB8AC3E}">
        <p14:creationId xmlns:p14="http://schemas.microsoft.com/office/powerpoint/2010/main" val="607758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500164" y="1294479"/>
            <a:ext cx="11215991"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4423" y="632942"/>
            <a:ext cx="822661" cy="430887"/>
          </a:xfrm>
          <a:prstGeom prst="rect">
            <a:avLst/>
          </a:prstGeom>
          <a:noFill/>
        </p:spPr>
        <p:txBody>
          <a:bodyPr wrap="none" rtlCol="0">
            <a:spAutoFit/>
          </a:bodyPr>
          <a:lstStyle/>
          <a:p>
            <a:r>
              <a:rPr lang="is-IS" sz="2200" dirty="0" smtClean="0">
                <a:latin typeface="Fedra Sans Std Bold" panose="020B0803040000020004" pitchFamily="34" charset="0"/>
              </a:rPr>
              <a:t>1999</a:t>
            </a:r>
            <a:endParaRPr lang="is-IS" sz="2200" dirty="0">
              <a:latin typeface="Fedra Sans Std Bold" panose="020B0803040000020004" pitchFamily="34" charset="0"/>
            </a:endParaRPr>
          </a:p>
        </p:txBody>
      </p:sp>
      <p:sp>
        <p:nvSpPr>
          <p:cNvPr id="7" name="TextBox 6"/>
          <p:cNvSpPr txBox="1"/>
          <p:nvPr/>
        </p:nvSpPr>
        <p:spPr>
          <a:xfrm>
            <a:off x="2677038" y="657793"/>
            <a:ext cx="875561" cy="430887"/>
          </a:xfrm>
          <a:prstGeom prst="rect">
            <a:avLst/>
          </a:prstGeom>
          <a:noFill/>
        </p:spPr>
        <p:txBody>
          <a:bodyPr wrap="none" rtlCol="0">
            <a:spAutoFit/>
          </a:bodyPr>
          <a:lstStyle/>
          <a:p>
            <a:r>
              <a:rPr lang="is-IS" sz="2200" dirty="0" smtClean="0">
                <a:latin typeface="Fedra Sans Std Bold" panose="020B0803040000020004" pitchFamily="34" charset="0"/>
              </a:rPr>
              <a:t>2004</a:t>
            </a:r>
            <a:endParaRPr lang="is-IS" sz="2200" dirty="0">
              <a:latin typeface="Fedra Sans Std Bold" panose="020B0803040000020004" pitchFamily="34" charset="0"/>
            </a:endParaRPr>
          </a:p>
        </p:txBody>
      </p:sp>
      <p:sp>
        <p:nvSpPr>
          <p:cNvPr id="8" name="TextBox 7"/>
          <p:cNvSpPr txBox="1"/>
          <p:nvPr/>
        </p:nvSpPr>
        <p:spPr>
          <a:xfrm>
            <a:off x="444424" y="1410105"/>
            <a:ext cx="2205554" cy="2939266"/>
          </a:xfrm>
          <a:prstGeom prst="rect">
            <a:avLst/>
          </a:prstGeom>
          <a:noFill/>
        </p:spPr>
        <p:txBody>
          <a:bodyPr wrap="square" rtlCol="0">
            <a:spAutoFit/>
          </a:bodyPr>
          <a:lstStyle/>
          <a:p>
            <a:pPr>
              <a:spcAft>
                <a:spcPts val="600"/>
              </a:spcAft>
            </a:pPr>
            <a:r>
              <a:rPr lang="is-IS" sz="1200" dirty="0" smtClean="0">
                <a:latin typeface="Fedra Sans Std Bold" panose="020B0803040000020004" pitchFamily="34" charset="0"/>
              </a:rPr>
              <a:t>65% LTV</a:t>
            </a:r>
          </a:p>
          <a:p>
            <a:r>
              <a:rPr lang="is-IS" sz="1200" dirty="0" smtClean="0">
                <a:latin typeface="Fedra Sans Std Light" panose="020B0303040000020004" pitchFamily="34" charset="0"/>
              </a:rPr>
              <a:t>70% LTV first time buyers</a:t>
            </a:r>
          </a:p>
          <a:p>
            <a:r>
              <a:rPr lang="is-IS" sz="1200" dirty="0" smtClean="0">
                <a:latin typeface="Fedra Sans Std Light" panose="020B0303040000020004" pitchFamily="34" charset="0"/>
              </a:rPr>
              <a:t>20-25% additional loan for low-income &amp;low-equity buyers (up to 90%)</a:t>
            </a:r>
            <a:endParaRPr lang="is-IS" sz="1200" dirty="0">
              <a:latin typeface="Fedra Sans Std Light" panose="020B0303040000020004" pitchFamily="34" charset="0"/>
            </a:endParaRPr>
          </a:p>
          <a:p>
            <a:endParaRPr lang="is-IS" sz="1200" dirty="0" smtClean="0">
              <a:latin typeface="Fedra Sans Std Light" panose="020B0303040000020004" pitchFamily="34" charset="0"/>
            </a:endParaRPr>
          </a:p>
          <a:p>
            <a:r>
              <a:rPr lang="is-IS" sz="1200" dirty="0" smtClean="0">
                <a:latin typeface="Fedra Sans Std Light" panose="020B0303040000020004" pitchFamily="34" charset="0"/>
              </a:rPr>
              <a:t>Credit-evaluation</a:t>
            </a:r>
          </a:p>
          <a:p>
            <a:endParaRPr lang="is-IS" sz="1200" dirty="0" smtClean="0">
              <a:latin typeface="Fedra Sans Std Light" panose="020B0303040000020004" pitchFamily="34" charset="0"/>
            </a:endParaRPr>
          </a:p>
          <a:p>
            <a:r>
              <a:rPr lang="is-IS" sz="1200" dirty="0" smtClean="0">
                <a:latin typeface="Fedra Sans Std Light" panose="020B0303040000020004" pitchFamily="34" charset="0"/>
              </a:rPr>
              <a:t>Banks financed part of the downpayment, maximum 30-35%</a:t>
            </a:r>
          </a:p>
          <a:p>
            <a:endParaRPr lang="is-IS" sz="1200" dirty="0">
              <a:latin typeface="Fedra Sans Std Light" panose="020B0303040000020004" pitchFamily="34" charset="0"/>
            </a:endParaRPr>
          </a:p>
          <a:p>
            <a:r>
              <a:rPr lang="is-IS" sz="1200" dirty="0" smtClean="0">
                <a:latin typeface="Fedra Sans Std Light" panose="020B0303040000020004" pitchFamily="34" charset="0"/>
              </a:rPr>
              <a:t>The Housing Financing Fund was founded in 1999</a:t>
            </a:r>
            <a:endParaRPr lang="is-IS" sz="1200" dirty="0">
              <a:latin typeface="Fedra Sans Std Light" panose="020B0303040000020004" pitchFamily="34" charset="0"/>
            </a:endParaRPr>
          </a:p>
          <a:p>
            <a:endParaRPr lang="is-IS" sz="1200" dirty="0">
              <a:latin typeface="Fedra Sans Std Light" panose="020B0303040000020004" pitchFamily="34" charset="0"/>
            </a:endParaRPr>
          </a:p>
        </p:txBody>
      </p:sp>
      <p:sp>
        <p:nvSpPr>
          <p:cNvPr id="14" name="TextBox 13"/>
          <p:cNvSpPr txBox="1"/>
          <p:nvPr/>
        </p:nvSpPr>
        <p:spPr>
          <a:xfrm>
            <a:off x="2649978" y="1375857"/>
            <a:ext cx="2514669" cy="4231928"/>
          </a:xfrm>
          <a:prstGeom prst="rect">
            <a:avLst/>
          </a:prstGeom>
          <a:noFill/>
        </p:spPr>
        <p:txBody>
          <a:bodyPr wrap="square" rtlCol="0">
            <a:spAutoFit/>
          </a:bodyPr>
          <a:lstStyle/>
          <a:p>
            <a:pPr>
              <a:spcAft>
                <a:spcPts val="600"/>
              </a:spcAft>
            </a:pPr>
            <a:r>
              <a:rPr lang="is-IS" sz="1200" dirty="0" smtClean="0">
                <a:latin typeface="Fedra Sans Std Bold" panose="020B0803040000020004" pitchFamily="34" charset="0"/>
              </a:rPr>
              <a:t>90% LTV for all in december</a:t>
            </a:r>
          </a:p>
          <a:p>
            <a:r>
              <a:rPr lang="is-IS" sz="1200" dirty="0" smtClean="0">
                <a:latin typeface="Fedra Sans Std Light" panose="020B0303040000020004" pitchFamily="34" charset="0"/>
              </a:rPr>
              <a:t>Loan for a moderate apartment</a:t>
            </a:r>
          </a:p>
          <a:p>
            <a:r>
              <a:rPr lang="is-IS" sz="1200" dirty="0" smtClean="0">
                <a:latin typeface="Fedra Sans Std Light" panose="020B0303040000020004" pitchFamily="34" charset="0"/>
              </a:rPr>
              <a:t>Loan for one apartment</a:t>
            </a:r>
          </a:p>
          <a:p>
            <a:endParaRPr lang="is-IS" sz="1200" dirty="0" smtClean="0">
              <a:latin typeface="Fedra Sans Std Light" panose="020B0303040000020004" pitchFamily="34" charset="0"/>
            </a:endParaRPr>
          </a:p>
          <a:p>
            <a:r>
              <a:rPr lang="is-IS" sz="1200" dirty="0" smtClean="0">
                <a:latin typeface="Fedra Sans Std Light" panose="020B0303040000020004" pitchFamily="34" charset="0"/>
              </a:rPr>
              <a:t>HFF bonds were issued replacing housing bonds to increase the possibility for individuals to acquire or rent housing on manageable terms.</a:t>
            </a:r>
          </a:p>
          <a:p>
            <a:endParaRPr lang="is-IS" sz="1200" dirty="0" smtClean="0">
              <a:latin typeface="Fedra Sans Std Light" panose="020B0303040000020004" pitchFamily="34" charset="0"/>
            </a:endParaRPr>
          </a:p>
          <a:p>
            <a:r>
              <a:rPr lang="is-IS" sz="1200" dirty="0" smtClean="0">
                <a:latin typeface="Fedra Sans Std Light" panose="020B0303040000020004" pitchFamily="34" charset="0"/>
              </a:rPr>
              <a:t>Banks offered loans 90-100% LTV</a:t>
            </a:r>
          </a:p>
          <a:p>
            <a:endParaRPr lang="is-IS" sz="1200" dirty="0">
              <a:latin typeface="Fedra Sans Std Light" panose="020B0303040000020004" pitchFamily="34" charset="0"/>
            </a:endParaRPr>
          </a:p>
          <a:p>
            <a:r>
              <a:rPr lang="is-IS" sz="1200" dirty="0" smtClean="0">
                <a:latin typeface="Fedra Sans Std Light" panose="020B0303040000020004" pitchFamily="34" charset="0"/>
              </a:rPr>
              <a:t>The credit ratings of the banks increased with more housing loans in their portfolio.</a:t>
            </a:r>
          </a:p>
          <a:p>
            <a:endParaRPr lang="is-IS" sz="1200" dirty="0">
              <a:latin typeface="Fedra Sans Std Light" panose="020B0303040000020004" pitchFamily="34" charset="0"/>
            </a:endParaRPr>
          </a:p>
          <a:p>
            <a:r>
              <a:rPr lang="is-IS" sz="1200" dirty="0" smtClean="0">
                <a:latin typeface="Fedra Sans Std Light" panose="020B0303040000020004" pitchFamily="34" charset="0"/>
              </a:rPr>
              <a:t>In april 2004 the banks issue an appeal to the EFTA court saying HFF distort normal competition on the housing market and it‘s role should be limited to social role.</a:t>
            </a:r>
            <a:endParaRPr lang="is-IS" sz="1200" dirty="0">
              <a:latin typeface="Fedra Sans Std Light" panose="020B0303040000020004" pitchFamily="34" charset="0"/>
            </a:endParaRPr>
          </a:p>
        </p:txBody>
      </p:sp>
      <p:sp>
        <p:nvSpPr>
          <p:cNvPr id="15" name="TextBox 14"/>
          <p:cNvSpPr txBox="1"/>
          <p:nvPr/>
        </p:nvSpPr>
        <p:spPr>
          <a:xfrm>
            <a:off x="5052709" y="682646"/>
            <a:ext cx="747320" cy="430887"/>
          </a:xfrm>
          <a:prstGeom prst="rect">
            <a:avLst/>
          </a:prstGeom>
          <a:noFill/>
        </p:spPr>
        <p:txBody>
          <a:bodyPr wrap="none" rtlCol="0">
            <a:spAutoFit/>
          </a:bodyPr>
          <a:lstStyle/>
          <a:p>
            <a:r>
              <a:rPr lang="is-IS" sz="2200" dirty="0" smtClean="0">
                <a:latin typeface="Fedra Sans Std Bold" panose="020B0803040000020004" pitchFamily="34" charset="0"/>
              </a:rPr>
              <a:t>2011</a:t>
            </a:r>
            <a:endParaRPr lang="is-IS" sz="2200" dirty="0">
              <a:latin typeface="Fedra Sans Std Bold" panose="020B0803040000020004" pitchFamily="34" charset="0"/>
            </a:endParaRPr>
          </a:p>
        </p:txBody>
      </p:sp>
      <p:sp>
        <p:nvSpPr>
          <p:cNvPr id="17" name="TextBox 16"/>
          <p:cNvSpPr txBox="1"/>
          <p:nvPr/>
        </p:nvSpPr>
        <p:spPr>
          <a:xfrm>
            <a:off x="5052709" y="1335458"/>
            <a:ext cx="2101174" cy="4970591"/>
          </a:xfrm>
          <a:prstGeom prst="rect">
            <a:avLst/>
          </a:prstGeom>
          <a:noFill/>
        </p:spPr>
        <p:txBody>
          <a:bodyPr wrap="square" rtlCol="0">
            <a:spAutoFit/>
          </a:bodyPr>
          <a:lstStyle/>
          <a:p>
            <a:pPr>
              <a:spcAft>
                <a:spcPts val="600"/>
              </a:spcAft>
            </a:pPr>
            <a:r>
              <a:rPr lang="is-IS" sz="1200" dirty="0" smtClean="0">
                <a:latin typeface="Fedra Sans Std Bold" panose="020B0803040000020004" pitchFamily="34" charset="0"/>
              </a:rPr>
              <a:t>80% LTV</a:t>
            </a:r>
          </a:p>
          <a:p>
            <a:r>
              <a:rPr lang="is-IS" sz="1200" dirty="0" smtClean="0">
                <a:latin typeface="Fedra Sans Std Light" panose="020B0303040000020004" pitchFamily="34" charset="0"/>
              </a:rPr>
              <a:t>ESA judgement</a:t>
            </a:r>
          </a:p>
          <a:p>
            <a:pPr marL="285750" indent="-285750">
              <a:buFont typeface="Arial" panose="020B0604020202020204" pitchFamily="34" charset="0"/>
              <a:buChar char="•"/>
            </a:pPr>
            <a:r>
              <a:rPr lang="is-IS" sz="1200" dirty="0" smtClean="0">
                <a:latin typeface="Fedra Sans Std Light" panose="020B0303040000020004" pitchFamily="34" charset="0"/>
              </a:rPr>
              <a:t>HFF can no longer offer loans to contractors</a:t>
            </a:r>
          </a:p>
          <a:p>
            <a:pPr marL="285750" indent="-285750">
              <a:buFont typeface="Arial" panose="020B0604020202020204" pitchFamily="34" charset="0"/>
              <a:buChar char="•"/>
            </a:pPr>
            <a:r>
              <a:rPr lang="is-IS" sz="1200" dirty="0" smtClean="0">
                <a:latin typeface="Fedra Sans Std Light" panose="020B0303040000020004" pitchFamily="34" charset="0"/>
              </a:rPr>
              <a:t>Loans are limited to a certain max purchase price that includes smaller and medium-sized flats in the capital and most flats in rural areas</a:t>
            </a:r>
          </a:p>
          <a:p>
            <a:pPr marL="285750" indent="-285750">
              <a:buFont typeface="Arial" panose="020B0604020202020204" pitchFamily="34" charset="0"/>
              <a:buChar char="•"/>
            </a:pPr>
            <a:r>
              <a:rPr lang="is-IS" sz="1200" dirty="0" smtClean="0">
                <a:latin typeface="Fedra Sans Std Light" panose="020B0303040000020004" pitchFamily="34" charset="0"/>
              </a:rPr>
              <a:t>Maximum asset price that can be financed at HFF is 40 million ISK</a:t>
            </a:r>
          </a:p>
          <a:p>
            <a:pPr marL="285750" indent="-285750">
              <a:buFont typeface="Arial" panose="020B0604020202020204" pitchFamily="34" charset="0"/>
              <a:buChar char="•"/>
            </a:pPr>
            <a:r>
              <a:rPr lang="is-IS" sz="1200" dirty="0" smtClean="0">
                <a:latin typeface="Fedra Sans Std Light" panose="020B0303040000020004" pitchFamily="34" charset="0"/>
              </a:rPr>
              <a:t>Maximum loan amount is 24 million ISK.</a:t>
            </a:r>
          </a:p>
          <a:p>
            <a:pPr marL="285750" indent="-285750">
              <a:buFont typeface="Arial" panose="020B0604020202020204" pitchFamily="34" charset="0"/>
              <a:buChar char="•"/>
            </a:pPr>
            <a:r>
              <a:rPr lang="is-IS" sz="1200" dirty="0" smtClean="0">
                <a:latin typeface="Fedra Sans Std Light" panose="020B0303040000020004" pitchFamily="34" charset="0"/>
              </a:rPr>
              <a:t>Loans to rental companies are limited to non-profit companies</a:t>
            </a:r>
          </a:p>
          <a:p>
            <a:pPr marL="285750" indent="-285750">
              <a:buFont typeface="Arial" panose="020B0604020202020204" pitchFamily="34" charset="0"/>
              <a:buChar char="•"/>
            </a:pPr>
            <a:r>
              <a:rPr lang="is-IS" sz="1200" dirty="0" smtClean="0">
                <a:latin typeface="Fedra Sans Std Light" panose="020B0303040000020004" pitchFamily="34" charset="0"/>
              </a:rPr>
              <a:t>Loans are limited on basis of market failure</a:t>
            </a:r>
          </a:p>
          <a:p>
            <a:endParaRPr lang="is-IS" sz="1200" dirty="0" smtClean="0">
              <a:latin typeface="Fedra Sans Std Light" panose="020B0303040000020004" pitchFamily="34" charset="0"/>
            </a:endParaRPr>
          </a:p>
          <a:p>
            <a:endParaRPr lang="is-IS" sz="1200" dirty="0">
              <a:latin typeface="Fedra Sans Std Light" panose="020B0303040000020004" pitchFamily="34" charset="0"/>
            </a:endParaRPr>
          </a:p>
        </p:txBody>
      </p:sp>
      <p:sp>
        <p:nvSpPr>
          <p:cNvPr id="19" name="TextBox 18"/>
          <p:cNvSpPr txBox="1"/>
          <p:nvPr/>
        </p:nvSpPr>
        <p:spPr>
          <a:xfrm>
            <a:off x="7320915" y="657794"/>
            <a:ext cx="776175" cy="430887"/>
          </a:xfrm>
          <a:prstGeom prst="rect">
            <a:avLst/>
          </a:prstGeom>
          <a:noFill/>
        </p:spPr>
        <p:txBody>
          <a:bodyPr wrap="none" rtlCol="0">
            <a:spAutoFit/>
          </a:bodyPr>
          <a:lstStyle/>
          <a:p>
            <a:r>
              <a:rPr lang="is-IS" sz="2200" dirty="0" smtClean="0">
                <a:latin typeface="Fedra Sans Std Bold" panose="020B0803040000020004" pitchFamily="34" charset="0"/>
              </a:rPr>
              <a:t>2013</a:t>
            </a:r>
            <a:endParaRPr lang="is-IS" sz="2200" dirty="0">
              <a:latin typeface="Fedra Sans Std Bold" panose="020B0803040000020004" pitchFamily="34" charset="0"/>
            </a:endParaRPr>
          </a:p>
        </p:txBody>
      </p:sp>
      <p:sp>
        <p:nvSpPr>
          <p:cNvPr id="20" name="TextBox 19"/>
          <p:cNvSpPr txBox="1"/>
          <p:nvPr/>
        </p:nvSpPr>
        <p:spPr>
          <a:xfrm>
            <a:off x="7320915" y="1375857"/>
            <a:ext cx="2081199" cy="5155257"/>
          </a:xfrm>
          <a:prstGeom prst="rect">
            <a:avLst/>
          </a:prstGeom>
          <a:noFill/>
        </p:spPr>
        <p:txBody>
          <a:bodyPr wrap="square" rtlCol="0">
            <a:spAutoFit/>
          </a:bodyPr>
          <a:lstStyle/>
          <a:p>
            <a:pPr>
              <a:spcAft>
                <a:spcPts val="600"/>
              </a:spcAft>
            </a:pPr>
            <a:r>
              <a:rPr lang="is-IS" sz="1200" dirty="0" smtClean="0">
                <a:latin typeface="Fedra Sans Std Bold" panose="020B0803040000020004" pitchFamily="34" charset="0"/>
              </a:rPr>
              <a:t>80% LTV</a:t>
            </a:r>
          </a:p>
          <a:p>
            <a:r>
              <a:rPr lang="is-IS" sz="1200" dirty="0" smtClean="0">
                <a:latin typeface="Fedra Sans Std Light" panose="020B0303040000020004" pitchFamily="34" charset="0"/>
              </a:rPr>
              <a:t>Consumer Credit Act in november</a:t>
            </a:r>
          </a:p>
          <a:p>
            <a:endParaRPr lang="is-IS" sz="1200" dirty="0">
              <a:latin typeface="Fedra Sans Std Light" panose="020B0303040000020004" pitchFamily="34" charset="0"/>
            </a:endParaRPr>
          </a:p>
          <a:p>
            <a:r>
              <a:rPr lang="is-IS" sz="1200" dirty="0" smtClean="0">
                <a:latin typeface="Fedra Sans Std Light" panose="020B0303040000020004" pitchFamily="34" charset="0"/>
              </a:rPr>
              <a:t>Obligation to inform the consumer</a:t>
            </a:r>
          </a:p>
          <a:p>
            <a:pPr marL="171450" indent="-171450">
              <a:buFont typeface="Arial" panose="020B0604020202020204" pitchFamily="34" charset="0"/>
              <a:buChar char="•"/>
            </a:pPr>
            <a:r>
              <a:rPr lang="is-IS" sz="1200" dirty="0" smtClean="0">
                <a:latin typeface="Fedra Sans Std Light" panose="020B0303040000020004" pitchFamily="34" charset="0"/>
              </a:rPr>
              <a:t>Total cost of the credit is calculated</a:t>
            </a:r>
          </a:p>
          <a:p>
            <a:pPr marL="171450" indent="-171450">
              <a:buFont typeface="Arial" panose="020B0604020202020204" pitchFamily="34" charset="0"/>
              <a:buChar char="•"/>
            </a:pPr>
            <a:r>
              <a:rPr lang="is-IS" sz="1200" dirty="0" smtClean="0">
                <a:latin typeface="Fedra Sans Std Light" panose="020B0303040000020004" pitchFamily="34" charset="0"/>
              </a:rPr>
              <a:t>Annual percentage of rate of charge</a:t>
            </a:r>
          </a:p>
          <a:p>
            <a:pPr marL="171450" indent="-171450">
              <a:buFont typeface="Arial" panose="020B0604020202020204" pitchFamily="34" charset="0"/>
              <a:buChar char="•"/>
            </a:pPr>
            <a:r>
              <a:rPr lang="is-IS" sz="1200" dirty="0" smtClean="0">
                <a:latin typeface="Fedra Sans Std Light" panose="020B0303040000020004" pitchFamily="34" charset="0"/>
              </a:rPr>
              <a:t>Payment scheme calculated and confirmed by the consumer</a:t>
            </a:r>
          </a:p>
          <a:p>
            <a:endParaRPr lang="is-IS" sz="1200" dirty="0" smtClean="0">
              <a:latin typeface="Fedra Sans Std Light" panose="020B0303040000020004" pitchFamily="34" charset="0"/>
            </a:endParaRPr>
          </a:p>
          <a:p>
            <a:r>
              <a:rPr lang="is-IS" sz="1200" dirty="0" smtClean="0">
                <a:latin typeface="Fedra Sans Std Light" panose="020B0303040000020004" pitchFamily="34" charset="0"/>
              </a:rPr>
              <a:t>No bond issue since january 2012 </a:t>
            </a:r>
          </a:p>
          <a:p>
            <a:r>
              <a:rPr lang="is-IS" sz="1200" dirty="0" smtClean="0">
                <a:latin typeface="Fedra Sans Std Light" panose="020B0303040000020004" pitchFamily="34" charset="0"/>
              </a:rPr>
              <a:t>Prepayments allocated to new loans</a:t>
            </a:r>
          </a:p>
          <a:p>
            <a:endParaRPr lang="is-IS" sz="1200" dirty="0">
              <a:latin typeface="Fedra Sans Std Light" panose="020B0303040000020004" pitchFamily="34" charset="0"/>
            </a:endParaRPr>
          </a:p>
          <a:p>
            <a:r>
              <a:rPr lang="is-IS" sz="1200" dirty="0" smtClean="0">
                <a:latin typeface="Fedra Sans Std Light" panose="020B0303040000020004" pitchFamily="34" charset="0"/>
              </a:rPr>
              <a:t>4,2% interest rates based on the last issue</a:t>
            </a:r>
          </a:p>
          <a:p>
            <a:endParaRPr lang="is-IS" sz="1200" dirty="0">
              <a:latin typeface="Fedra Sans Std Light" panose="020B0303040000020004" pitchFamily="34" charset="0"/>
            </a:endParaRPr>
          </a:p>
          <a:p>
            <a:r>
              <a:rPr lang="is-IS" sz="1200" dirty="0" smtClean="0">
                <a:latin typeface="Fedra Sans Std Light" panose="020B0303040000020004" pitchFamily="34" charset="0"/>
              </a:rPr>
              <a:t>State guarantee no longer granted for the bond issue</a:t>
            </a:r>
            <a:endParaRPr lang="is-IS" sz="1200" dirty="0">
              <a:latin typeface="Fedra Sans Std Light" panose="020B0303040000020004" pitchFamily="34" charset="0"/>
            </a:endParaRPr>
          </a:p>
          <a:p>
            <a:endParaRPr lang="is-IS" sz="1200" dirty="0">
              <a:latin typeface="Fedra Sans Std Light" panose="020B0303040000020004" pitchFamily="34" charset="0"/>
            </a:endParaRPr>
          </a:p>
          <a:p>
            <a:endParaRPr lang="is-IS" sz="1200" dirty="0" smtClean="0">
              <a:latin typeface="Fedra Sans Std Light" panose="020B0303040000020004" pitchFamily="34" charset="0"/>
            </a:endParaRPr>
          </a:p>
        </p:txBody>
      </p:sp>
      <p:sp>
        <p:nvSpPr>
          <p:cNvPr id="21" name="TextBox 20"/>
          <p:cNvSpPr txBox="1"/>
          <p:nvPr/>
        </p:nvSpPr>
        <p:spPr>
          <a:xfrm>
            <a:off x="9495498" y="674166"/>
            <a:ext cx="806631" cy="430887"/>
          </a:xfrm>
          <a:prstGeom prst="rect">
            <a:avLst/>
          </a:prstGeom>
          <a:noFill/>
        </p:spPr>
        <p:txBody>
          <a:bodyPr wrap="none" rtlCol="0">
            <a:spAutoFit/>
          </a:bodyPr>
          <a:lstStyle/>
          <a:p>
            <a:r>
              <a:rPr lang="is-IS" sz="2200" dirty="0" smtClean="0">
                <a:latin typeface="Fedra Sans Std Bold" panose="020B0803040000020004" pitchFamily="34" charset="0"/>
              </a:rPr>
              <a:t>2016</a:t>
            </a:r>
            <a:endParaRPr lang="is-IS" sz="2200" dirty="0">
              <a:latin typeface="Fedra Sans Std Bold" panose="020B0803040000020004" pitchFamily="34" charset="0"/>
            </a:endParaRPr>
          </a:p>
        </p:txBody>
      </p:sp>
      <p:sp>
        <p:nvSpPr>
          <p:cNvPr id="22" name="TextBox 21"/>
          <p:cNvSpPr txBox="1"/>
          <p:nvPr/>
        </p:nvSpPr>
        <p:spPr>
          <a:xfrm>
            <a:off x="9483019" y="1375857"/>
            <a:ext cx="2081199" cy="3123932"/>
          </a:xfrm>
          <a:prstGeom prst="rect">
            <a:avLst/>
          </a:prstGeom>
          <a:noFill/>
        </p:spPr>
        <p:txBody>
          <a:bodyPr wrap="square" rtlCol="0">
            <a:spAutoFit/>
          </a:bodyPr>
          <a:lstStyle/>
          <a:p>
            <a:pPr>
              <a:spcAft>
                <a:spcPts val="600"/>
              </a:spcAft>
            </a:pPr>
            <a:r>
              <a:rPr lang="is-IS" sz="1200" dirty="0" smtClean="0">
                <a:latin typeface="Fedra Sans Std Bold" panose="020B0803040000020004" pitchFamily="34" charset="0"/>
              </a:rPr>
              <a:t>80% LTV</a:t>
            </a:r>
          </a:p>
          <a:p>
            <a:r>
              <a:rPr lang="is-IS" sz="1200" dirty="0" smtClean="0">
                <a:latin typeface="Fedra Sans Std Light" panose="020B0303040000020004" pitchFamily="34" charset="0"/>
              </a:rPr>
              <a:t>New role</a:t>
            </a:r>
          </a:p>
          <a:p>
            <a:r>
              <a:rPr lang="is-IS" sz="1200" dirty="0" smtClean="0">
                <a:latin typeface="Fedra Sans Std Light" panose="020B0303040000020004" pitchFamily="34" charset="0"/>
              </a:rPr>
              <a:t>Policy making and planning</a:t>
            </a:r>
          </a:p>
          <a:p>
            <a:endParaRPr lang="is-IS" sz="1200" dirty="0">
              <a:latin typeface="Fedra Sans Std Light" panose="020B0303040000020004" pitchFamily="34" charset="0"/>
            </a:endParaRPr>
          </a:p>
          <a:p>
            <a:r>
              <a:rPr lang="is-IS" sz="1200" dirty="0" smtClean="0">
                <a:latin typeface="Fedra Sans Std Light" panose="020B0303040000020004" pitchFamily="34" charset="0"/>
              </a:rPr>
              <a:t>Grants initial contributions to non-profit companies with long term goal to:</a:t>
            </a:r>
          </a:p>
          <a:p>
            <a:r>
              <a:rPr lang="is-IS" sz="1200" dirty="0" smtClean="0">
                <a:latin typeface="Fedra Sans Std Light" panose="020B0303040000020004" pitchFamily="34" charset="0"/>
              </a:rPr>
              <a:t>Own, lease, operate non-profit housing association.</a:t>
            </a:r>
          </a:p>
          <a:p>
            <a:endParaRPr lang="is-IS" sz="1200" dirty="0">
              <a:latin typeface="Fedra Sans Std Light" panose="020B0303040000020004" pitchFamily="34" charset="0"/>
            </a:endParaRPr>
          </a:p>
          <a:p>
            <a:r>
              <a:rPr lang="is-IS" sz="1200" dirty="0" smtClean="0">
                <a:latin typeface="Fedra Sans Std Light" panose="020B0303040000020004" pitchFamily="34" charset="0"/>
              </a:rPr>
              <a:t>Planned future role : </a:t>
            </a:r>
          </a:p>
          <a:p>
            <a:endParaRPr lang="is-IS" sz="1200" dirty="0" smtClean="0">
              <a:latin typeface="Fedra Sans Std Light" panose="020B0303040000020004" pitchFamily="34" charset="0"/>
            </a:endParaRPr>
          </a:p>
          <a:p>
            <a:r>
              <a:rPr lang="is-IS" sz="1200" dirty="0" smtClean="0">
                <a:latin typeface="Fedra Sans Std Light" panose="020B0303040000020004" pitchFamily="34" charset="0"/>
              </a:rPr>
              <a:t>Similar arrangement as Husbanken in Norway and ARA  in Finland.</a:t>
            </a:r>
            <a:endParaRPr lang="is-IS" sz="1200" dirty="0">
              <a:latin typeface="Fedra Sans Std Light" panose="020B0303040000020004" pitchFamily="34" charset="0"/>
            </a:endParaRPr>
          </a:p>
          <a:p>
            <a:endParaRPr lang="is-IS" sz="1200" dirty="0" smtClean="0">
              <a:latin typeface="Fedra Sans Std Light" panose="020B0303040000020004" pitchFamily="34" charset="0"/>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pic>
        <p:nvPicPr>
          <p:cNvPr id="35" name="Picture 34"/>
          <p:cNvPicPr>
            <a:picLocks noChangeAspect="1"/>
          </p:cNvPicPr>
          <p:nvPr/>
        </p:nvPicPr>
        <p:blipFill>
          <a:blip r:embed="rId4"/>
          <a:stretch>
            <a:fillRect/>
          </a:stretch>
        </p:blipFill>
        <p:spPr>
          <a:xfrm>
            <a:off x="10430636" y="306453"/>
            <a:ext cx="1609141" cy="374075"/>
          </a:xfrm>
          <a:prstGeom prst="rect">
            <a:avLst/>
          </a:prstGeom>
        </p:spPr>
      </p:pic>
    </p:spTree>
    <p:extLst>
      <p:ext uri="{BB962C8B-B14F-4D97-AF65-F5344CB8AC3E}">
        <p14:creationId xmlns:p14="http://schemas.microsoft.com/office/powerpoint/2010/main" val="2960632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HFF‘s future role is</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7" name="Content Placeholder 2"/>
          <p:cNvSpPr txBox="1">
            <a:spLocks noGrp="1"/>
          </p:cNvSpPr>
          <p:nvPr>
            <p:ph idx="1"/>
          </p:nvPr>
        </p:nvSpPr>
        <p:spPr>
          <a:xfrm>
            <a:off x="1016000" y="1825625"/>
            <a:ext cx="10848882" cy="5337175"/>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300" dirty="0" smtClean="0">
                <a:latin typeface="Fedra Serif B Std Book" panose="02030505050000020004" pitchFamily="18" charset="0"/>
                <a:ea typeface="Fedra Serif B Std Book" panose="02030505050000020004" pitchFamily="18" charset="0"/>
              </a:rPr>
              <a:t>Provide </a:t>
            </a:r>
            <a:r>
              <a:rPr lang="en-US" sz="2300" dirty="0">
                <a:latin typeface="Fedra Serif B Std Book" panose="02030505050000020004" pitchFamily="18" charset="0"/>
                <a:ea typeface="Fedra Serif B Std Book" panose="02030505050000020004" pitchFamily="18" charset="0"/>
              </a:rPr>
              <a:t>mortgage loans to individuals, municipalities, companies and organizations to finance housing purchase and construction work, limited to social role. (Act 44/1998, the Housing, cf. Amendment by Law 84/2012).</a:t>
            </a:r>
          </a:p>
          <a:p>
            <a:pPr>
              <a:lnSpc>
                <a:spcPct val="120000"/>
              </a:lnSpc>
            </a:pPr>
            <a:r>
              <a:rPr lang="en-US" sz="2300" dirty="0">
                <a:latin typeface="Fedra Serif B Std Book" panose="02030505050000020004" pitchFamily="18" charset="0"/>
                <a:ea typeface="Fedra Serif B Std Book" panose="02030505050000020004" pitchFamily="18" charset="0"/>
              </a:rPr>
              <a:t>To be responsible for establishing a new system granting government contributions </a:t>
            </a:r>
            <a:r>
              <a:rPr lang="en-US" sz="2300" dirty="0" smtClean="0">
                <a:latin typeface="Fedra Serif B Std Book" panose="02030505050000020004" pitchFamily="18" charset="0"/>
                <a:ea typeface="Fedra Serif B Std Book" panose="02030505050000020004" pitchFamily="18" charset="0"/>
              </a:rPr>
              <a:t>(initial contribution) to </a:t>
            </a:r>
            <a:r>
              <a:rPr lang="en-US" sz="2300" dirty="0">
                <a:latin typeface="Fedra Serif B Std Book" panose="02030505050000020004" pitchFamily="18" charset="0"/>
                <a:ea typeface="Fedra Serif B Std Book" panose="02030505050000020004" pitchFamily="18" charset="0"/>
              </a:rPr>
              <a:t>non-profit organizations to build new rental homes for the public, limited to social role and income. Prioritized to the municipalities where shortage of rental housing is the most. (Law no. 52/2016, the general apartments).</a:t>
            </a:r>
          </a:p>
          <a:p>
            <a:pPr>
              <a:lnSpc>
                <a:spcPct val="120000"/>
              </a:lnSpc>
            </a:pPr>
            <a:r>
              <a:rPr lang="en-US" sz="2300" dirty="0">
                <a:latin typeface="Fedra Serif B Std Book" panose="02030505050000020004" pitchFamily="18" charset="0"/>
                <a:ea typeface="Fedra Serif B Std Book" panose="02030505050000020004" pitchFamily="18" charset="0"/>
              </a:rPr>
              <a:t>To support housing policy making and cooperate with local authorities in creating regional housing policy planning. To monitor housing needs and local planning (Law 44/1998, on Housing).</a:t>
            </a:r>
          </a:p>
          <a:p>
            <a:pPr>
              <a:lnSpc>
                <a:spcPct val="120000"/>
              </a:lnSpc>
            </a:pPr>
            <a:r>
              <a:rPr lang="en-US" sz="2300" dirty="0">
                <a:latin typeface="Fedra Serif B Std Book" panose="02030505050000020004" pitchFamily="18" charset="0"/>
                <a:ea typeface="Fedra Serif B Std Book" panose="02030505050000020004" pitchFamily="18" charset="0"/>
              </a:rPr>
              <a:t>To </a:t>
            </a:r>
            <a:r>
              <a:rPr lang="en-US" sz="2300" dirty="0" smtClean="0">
                <a:latin typeface="Fedra Serif B Std Book" panose="02030505050000020004" pitchFamily="18" charset="0"/>
                <a:ea typeface="Fedra Serif B Std Book" panose="02030505050000020004" pitchFamily="18" charset="0"/>
              </a:rPr>
              <a:t>analyze and raise awareness of the housing market, </a:t>
            </a:r>
            <a:r>
              <a:rPr lang="en-US" sz="2300" dirty="0">
                <a:latin typeface="Fedra Serif B Std Book" panose="02030505050000020004" pitchFamily="18" charset="0"/>
                <a:ea typeface="Fedra Serif B Std Book" panose="02030505050000020004" pitchFamily="18" charset="0"/>
              </a:rPr>
              <a:t>to support decision making of individuals, local authorities and government in the housing market, to promote stability and support government housing policy making (Law 44/1998, the Housing Act no. 52/2016, the general apartments). </a:t>
            </a:r>
          </a:p>
          <a:p>
            <a:pPr>
              <a:lnSpc>
                <a:spcPct val="120000"/>
              </a:lnSpc>
            </a:pPr>
            <a:r>
              <a:rPr lang="en-US" sz="2300" dirty="0">
                <a:latin typeface="Fedra Serif B Std Book" panose="02030505050000020004" pitchFamily="18" charset="0"/>
                <a:ea typeface="Fedra Serif B Std Book" panose="02030505050000020004" pitchFamily="18" charset="0"/>
              </a:rPr>
              <a:t> To carry out payment of housing </a:t>
            </a:r>
            <a:r>
              <a:rPr lang="en-US" sz="2300" dirty="0" smtClean="0">
                <a:latin typeface="Fedra Serif B Std Book" panose="02030505050000020004" pitchFamily="18" charset="0"/>
                <a:ea typeface="Fedra Serif B Std Book" panose="02030505050000020004" pitchFamily="18" charset="0"/>
              </a:rPr>
              <a:t>benefits* </a:t>
            </a:r>
            <a:r>
              <a:rPr lang="en-US" sz="2300" dirty="0">
                <a:latin typeface="Fedra Serif B Std Book" panose="02030505050000020004" pitchFamily="18" charset="0"/>
                <a:ea typeface="Fedra Serif B Std Book" panose="02030505050000020004" pitchFamily="18" charset="0"/>
              </a:rPr>
              <a:t>and monitor the development of leasing market in cooperation with local authorities (Law on housing allowances no. 75/2016 and rental housing no. </a:t>
            </a:r>
            <a:r>
              <a:rPr lang="en-US" sz="2300" dirty="0" smtClean="0">
                <a:latin typeface="Fedra Serif B Std Book" panose="02030505050000020004" pitchFamily="18" charset="0"/>
                <a:ea typeface="Fedra Serif B Std Book" panose="02030505050000020004" pitchFamily="18" charset="0"/>
              </a:rPr>
              <a:t>36/1994)</a:t>
            </a:r>
          </a:p>
          <a:p>
            <a:pPr>
              <a:lnSpc>
                <a:spcPct val="120000"/>
              </a:lnSpc>
            </a:pPr>
            <a:r>
              <a:rPr lang="en-US" sz="2300" dirty="0" smtClean="0">
                <a:latin typeface="Fedra Serif B Std Book" panose="02030505050000020004" pitchFamily="18" charset="0"/>
                <a:ea typeface="Fedra Serif B Std Book" panose="02030505050000020004" pitchFamily="18" charset="0"/>
              </a:rPr>
              <a:t>The </a:t>
            </a:r>
            <a:r>
              <a:rPr lang="en-US" sz="2300" dirty="0">
                <a:latin typeface="Fedra Serif B Std Book" panose="02030505050000020004" pitchFamily="18" charset="0"/>
                <a:ea typeface="Fedra Serif B Std Book" panose="02030505050000020004" pitchFamily="18" charset="0"/>
              </a:rPr>
              <a:t>role is shifting from focus on granting mortgages to be the institution responsible for the implementation of housing policies. </a:t>
            </a:r>
          </a:p>
          <a:p>
            <a:pPr>
              <a:lnSpc>
                <a:spcPct val="120000"/>
              </a:lnSpc>
              <a:buSzPct val="80000"/>
              <a:buFont typeface="+mj-lt"/>
              <a:buAutoNum type="arabicPeriod"/>
            </a:pPr>
            <a:endParaRPr lang="is-IS" dirty="0">
              <a:latin typeface="Fedra Sans Std Light" panose="020B0303040000020004" pitchFamily="34" charset="0"/>
              <a:ea typeface="Fedra Serif B Std Book" charset="0"/>
              <a:cs typeface="Fedra Serif B Std Book" charset="0"/>
            </a:endParaRPr>
          </a:p>
        </p:txBody>
      </p:sp>
      <p:pic>
        <p:nvPicPr>
          <p:cNvPr id="6" name="Picture 5"/>
          <p:cNvPicPr>
            <a:picLocks noChangeAspect="1"/>
          </p:cNvPicPr>
          <p:nvPr/>
        </p:nvPicPr>
        <p:blipFill>
          <a:blip r:embed="rId4"/>
          <a:stretch>
            <a:fillRect/>
          </a:stretch>
        </p:blipFill>
        <p:spPr>
          <a:xfrm>
            <a:off x="10430636" y="306453"/>
            <a:ext cx="1609141" cy="374075"/>
          </a:xfrm>
          <a:prstGeom prst="rect">
            <a:avLst/>
          </a:prstGeom>
        </p:spPr>
      </p:pic>
    </p:spTree>
    <p:extLst>
      <p:ext uri="{BB962C8B-B14F-4D97-AF65-F5344CB8AC3E}">
        <p14:creationId xmlns:p14="http://schemas.microsoft.com/office/powerpoint/2010/main" val="1975438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The Icelandic housing financing market</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3" name="Rectangle 2"/>
          <p:cNvSpPr/>
          <p:nvPr/>
        </p:nvSpPr>
        <p:spPr>
          <a:xfrm>
            <a:off x="1457823" y="2320064"/>
            <a:ext cx="4089400" cy="1587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600" dirty="0" smtClean="0">
                <a:latin typeface="Fedra Sans Std Bold" panose="020B0803040000020004" pitchFamily="34" charset="0"/>
              </a:rPr>
              <a:t>Active Market</a:t>
            </a:r>
          </a:p>
          <a:p>
            <a:pPr algn="ctr"/>
            <a:r>
              <a:rPr lang="is-IS" sz="1600" dirty="0" smtClean="0">
                <a:latin typeface="Fedra Sans Std Bold" panose="020B0803040000020004" pitchFamily="34" charset="0"/>
              </a:rPr>
              <a:t>Private leasing companies</a:t>
            </a:r>
          </a:p>
        </p:txBody>
      </p:sp>
      <p:cxnSp>
        <p:nvCxnSpPr>
          <p:cNvPr id="5" name="Straight Arrow Connector 4"/>
          <p:cNvCxnSpPr/>
          <p:nvPr/>
        </p:nvCxnSpPr>
        <p:spPr>
          <a:xfrm flipV="1">
            <a:off x="1292723" y="2006600"/>
            <a:ext cx="0" cy="4025900"/>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92723" y="6032500"/>
            <a:ext cx="9029700" cy="0"/>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9718037" y="3839113"/>
            <a:ext cx="1794530" cy="369332"/>
          </a:xfrm>
          <a:prstGeom prst="rect">
            <a:avLst/>
          </a:prstGeom>
          <a:noFill/>
        </p:spPr>
        <p:txBody>
          <a:bodyPr wrap="none" rtlCol="0">
            <a:spAutoFit/>
          </a:bodyPr>
          <a:lstStyle/>
          <a:p>
            <a:r>
              <a:rPr lang="is-IS" dirty="0" smtClean="0">
                <a:solidFill>
                  <a:schemeClr val="tx1">
                    <a:lumMod val="75000"/>
                    <a:lumOff val="25000"/>
                  </a:schemeClr>
                </a:solidFill>
                <a:latin typeface="Fedra Sans Std Bold" panose="020B0803040000020004" pitchFamily="34" charset="0"/>
              </a:rPr>
              <a:t>State support</a:t>
            </a:r>
            <a:endParaRPr lang="is-IS" dirty="0">
              <a:solidFill>
                <a:schemeClr val="tx1">
                  <a:lumMod val="75000"/>
                  <a:lumOff val="25000"/>
                </a:schemeClr>
              </a:solidFill>
              <a:latin typeface="Fedra Sans Std Bold" panose="020B0803040000020004" pitchFamily="34" charset="0"/>
            </a:endParaRPr>
          </a:p>
        </p:txBody>
      </p:sp>
      <p:sp>
        <p:nvSpPr>
          <p:cNvPr id="18" name="TextBox 17"/>
          <p:cNvSpPr txBox="1"/>
          <p:nvPr/>
        </p:nvSpPr>
        <p:spPr>
          <a:xfrm>
            <a:off x="91424" y="5642979"/>
            <a:ext cx="1276311" cy="461665"/>
          </a:xfrm>
          <a:prstGeom prst="rect">
            <a:avLst/>
          </a:prstGeom>
          <a:noFill/>
        </p:spPr>
        <p:txBody>
          <a:bodyPr wrap="none" rtlCol="0">
            <a:spAutoFit/>
          </a:bodyPr>
          <a:lstStyle/>
          <a:p>
            <a:r>
              <a:rPr lang="is-IS" sz="1200" dirty="0" smtClean="0">
                <a:solidFill>
                  <a:schemeClr val="tx1">
                    <a:lumMod val="75000"/>
                    <a:lumOff val="25000"/>
                  </a:schemeClr>
                </a:solidFill>
                <a:latin typeface="Fedra Sans Std Bold" panose="020B0803040000020004" pitchFamily="34" charset="0"/>
              </a:rPr>
              <a:t>In need of </a:t>
            </a:r>
            <a:br>
              <a:rPr lang="is-IS" sz="1200" dirty="0" smtClean="0">
                <a:solidFill>
                  <a:schemeClr val="tx1">
                    <a:lumMod val="75000"/>
                    <a:lumOff val="25000"/>
                  </a:schemeClr>
                </a:solidFill>
                <a:latin typeface="Fedra Sans Std Bold" panose="020B0803040000020004" pitchFamily="34" charset="0"/>
              </a:rPr>
            </a:br>
            <a:r>
              <a:rPr lang="is-IS" sz="1200" dirty="0" smtClean="0">
                <a:solidFill>
                  <a:schemeClr val="tx1">
                    <a:lumMod val="75000"/>
                    <a:lumOff val="25000"/>
                  </a:schemeClr>
                </a:solidFill>
                <a:latin typeface="Fedra Sans Std Bold" panose="020B0803040000020004" pitchFamily="34" charset="0"/>
              </a:rPr>
              <a:t>social support</a:t>
            </a:r>
            <a:endParaRPr lang="is-IS" sz="1200" dirty="0">
              <a:solidFill>
                <a:schemeClr val="tx1">
                  <a:lumMod val="75000"/>
                  <a:lumOff val="25000"/>
                </a:schemeClr>
              </a:solidFill>
              <a:latin typeface="Fedra Sans Std Bold" panose="020B0803040000020004" pitchFamily="34" charset="0"/>
            </a:endParaRPr>
          </a:p>
        </p:txBody>
      </p:sp>
      <p:sp>
        <p:nvSpPr>
          <p:cNvPr id="19" name="Rectangle 18"/>
          <p:cNvSpPr/>
          <p:nvPr/>
        </p:nvSpPr>
        <p:spPr>
          <a:xfrm>
            <a:off x="1457823" y="4267200"/>
            <a:ext cx="4089400" cy="1587500"/>
          </a:xfrm>
          <a:prstGeom prst="rect">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1600" dirty="0" smtClean="0">
              <a:latin typeface="Fedra Sans Std Bold" panose="020B0803040000020004" pitchFamily="34" charset="0"/>
            </a:endParaRPr>
          </a:p>
          <a:p>
            <a:pPr algn="ctr"/>
            <a:r>
              <a:rPr lang="is-IS" sz="1600" dirty="0" smtClean="0">
                <a:latin typeface="Fedra Sans Std Bold" panose="020B0803040000020004" pitchFamily="34" charset="0"/>
              </a:rPr>
              <a:t>Rental homes</a:t>
            </a:r>
          </a:p>
          <a:p>
            <a:pPr algn="ctr"/>
            <a:r>
              <a:rPr lang="is-IS" sz="1200" dirty="0" smtClean="0">
                <a:latin typeface="Fedra Sans Std Bold" panose="020B0803040000020004" pitchFamily="34" charset="0"/>
              </a:rPr>
              <a:t>Refundable initial contribution – based on Act on General Apartments</a:t>
            </a:r>
          </a:p>
          <a:p>
            <a:pPr algn="ctr"/>
            <a:r>
              <a:rPr lang="is-IS" sz="1600" dirty="0">
                <a:latin typeface="Fedra Sans Std Bold" panose="020B0803040000020004" pitchFamily="34" charset="0"/>
              </a:rPr>
              <a:t>Loans with </a:t>
            </a:r>
            <a:r>
              <a:rPr lang="is-IS" sz="1600" dirty="0" smtClean="0">
                <a:latin typeface="Fedra Sans Std Bold" panose="020B0803040000020004" pitchFamily="34" charset="0"/>
              </a:rPr>
              <a:t>subsidized </a:t>
            </a:r>
            <a:r>
              <a:rPr lang="is-IS" sz="1600" dirty="0">
                <a:latin typeface="Fedra Sans Std Bold" panose="020B0803040000020004" pitchFamily="34" charset="0"/>
              </a:rPr>
              <a:t>interests </a:t>
            </a:r>
            <a:r>
              <a:rPr lang="is-IS" sz="1600" dirty="0" smtClean="0">
                <a:latin typeface="Fedra Sans Std Bold" panose="020B0803040000020004" pitchFamily="34" charset="0"/>
              </a:rPr>
              <a:t/>
            </a:r>
            <a:br>
              <a:rPr lang="is-IS" sz="1600" dirty="0" smtClean="0">
                <a:latin typeface="Fedra Sans Std Bold" panose="020B0803040000020004" pitchFamily="34" charset="0"/>
              </a:rPr>
            </a:br>
            <a:r>
              <a:rPr lang="is-IS" sz="1200" dirty="0" smtClean="0">
                <a:latin typeface="Fedra Sans Std Bold" panose="020B0803040000020004" pitchFamily="34" charset="0"/>
              </a:rPr>
              <a:t>f.ex. towards rental homes to municipalities,  nursing homes etc.</a:t>
            </a:r>
          </a:p>
          <a:p>
            <a:pPr algn="ctr"/>
            <a:endParaRPr lang="is-IS" sz="1200" dirty="0">
              <a:latin typeface="Fedra Sans Std Bold" panose="020B0803040000020004" pitchFamily="34" charset="0"/>
            </a:endParaRPr>
          </a:p>
        </p:txBody>
      </p:sp>
      <p:sp>
        <p:nvSpPr>
          <p:cNvPr id="20" name="Rectangle 19"/>
          <p:cNvSpPr/>
          <p:nvPr/>
        </p:nvSpPr>
        <p:spPr>
          <a:xfrm>
            <a:off x="5902823" y="2332764"/>
            <a:ext cx="4089400" cy="1587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600" dirty="0" smtClean="0">
                <a:latin typeface="Fedra Sans Std Bold" panose="020B0803040000020004" pitchFamily="34" charset="0"/>
              </a:rPr>
              <a:t>Active Market; bank loans and Pension Fund loans</a:t>
            </a:r>
          </a:p>
          <a:p>
            <a:pPr algn="ctr"/>
            <a:r>
              <a:rPr lang="is-IS" sz="1200" dirty="0" smtClean="0">
                <a:latin typeface="Fedra Sans Std Bold" panose="020B0803040000020004" pitchFamily="34" charset="0"/>
              </a:rPr>
              <a:t>First time Property</a:t>
            </a:r>
          </a:p>
          <a:p>
            <a:pPr algn="ctr"/>
            <a:r>
              <a:rPr lang="is-IS" sz="1200" dirty="0" smtClean="0">
                <a:latin typeface="Fedra Sans Std Bold" panose="020B0803040000020004" pitchFamily="34" charset="0"/>
              </a:rPr>
              <a:t>Added pension Fund Savings to lower the principal of home loan</a:t>
            </a:r>
          </a:p>
        </p:txBody>
      </p:sp>
      <p:sp>
        <p:nvSpPr>
          <p:cNvPr id="21" name="Rectangle 20"/>
          <p:cNvSpPr/>
          <p:nvPr/>
        </p:nvSpPr>
        <p:spPr>
          <a:xfrm>
            <a:off x="5902823" y="4279900"/>
            <a:ext cx="4089400" cy="1587500"/>
          </a:xfrm>
          <a:prstGeom prst="rect">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600" dirty="0" smtClean="0">
                <a:latin typeface="Fedra Sans Std Bold" panose="020B0803040000020004" pitchFamily="34" charset="0"/>
              </a:rPr>
              <a:t>HFF‘s loans </a:t>
            </a:r>
            <a:r>
              <a:rPr lang="is-IS" sz="1200" dirty="0">
                <a:latin typeface="Fedra Sans Std Bold" panose="020B0803040000020004" pitchFamily="34" charset="0"/>
              </a:rPr>
              <a:t>– Limited to social role </a:t>
            </a:r>
            <a:endParaRPr lang="is-IS" sz="1200" dirty="0" smtClean="0">
              <a:latin typeface="Fedra Sans Std Bold" panose="020B0803040000020004" pitchFamily="34" charset="0"/>
            </a:endParaRPr>
          </a:p>
          <a:p>
            <a:pPr algn="ctr"/>
            <a:r>
              <a:rPr lang="is-IS" sz="1200" dirty="0" smtClean="0">
                <a:latin typeface="Fedra Sans Std Bold" panose="020B0803040000020004" pitchFamily="34" charset="0"/>
              </a:rPr>
              <a:t>First property – home equity savings</a:t>
            </a:r>
          </a:p>
          <a:p>
            <a:pPr algn="ctr"/>
            <a:r>
              <a:rPr lang="is-IS" sz="1200" dirty="0" smtClean="0">
                <a:latin typeface="Fedra Sans Std Bold" panose="020B0803040000020004" pitchFamily="34" charset="0"/>
              </a:rPr>
              <a:t>Added pension fund savings to lower the principal of home loan </a:t>
            </a:r>
          </a:p>
          <a:p>
            <a:pPr algn="ctr"/>
            <a:r>
              <a:rPr lang="is-IS" sz="1200" dirty="0" smtClean="0">
                <a:latin typeface="Fedra Sans Std Bold" panose="020B0803040000020004" pitchFamily="34" charset="0"/>
              </a:rPr>
              <a:t>Housing Allowances</a:t>
            </a:r>
            <a:endParaRPr lang="is-IS" sz="1200" dirty="0">
              <a:latin typeface="Fedra Sans Std Bold" panose="020B0803040000020004" pitchFamily="34" charset="0"/>
            </a:endParaRPr>
          </a:p>
        </p:txBody>
      </p:sp>
      <p:sp>
        <p:nvSpPr>
          <p:cNvPr id="22" name="TextBox 21"/>
          <p:cNvSpPr txBox="1"/>
          <p:nvPr/>
        </p:nvSpPr>
        <p:spPr>
          <a:xfrm>
            <a:off x="74817" y="2346664"/>
            <a:ext cx="1172116" cy="461665"/>
          </a:xfrm>
          <a:prstGeom prst="rect">
            <a:avLst/>
          </a:prstGeom>
          <a:noFill/>
        </p:spPr>
        <p:txBody>
          <a:bodyPr wrap="none" rtlCol="0">
            <a:spAutoFit/>
          </a:bodyPr>
          <a:lstStyle/>
          <a:p>
            <a:r>
              <a:rPr lang="is-IS" sz="1200" dirty="0" smtClean="0">
                <a:solidFill>
                  <a:schemeClr val="tx1">
                    <a:lumMod val="75000"/>
                    <a:lumOff val="25000"/>
                  </a:schemeClr>
                </a:solidFill>
                <a:latin typeface="Fedra Sans Std Bold" panose="020B0803040000020004" pitchFamily="34" charset="0"/>
              </a:rPr>
              <a:t>Financially </a:t>
            </a:r>
            <a:br>
              <a:rPr lang="is-IS" sz="1200" dirty="0" smtClean="0">
                <a:solidFill>
                  <a:schemeClr val="tx1">
                    <a:lumMod val="75000"/>
                    <a:lumOff val="25000"/>
                  </a:schemeClr>
                </a:solidFill>
                <a:latin typeface="Fedra Sans Std Bold" panose="020B0803040000020004" pitchFamily="34" charset="0"/>
              </a:rPr>
            </a:br>
            <a:r>
              <a:rPr lang="is-IS" sz="1200" dirty="0" smtClean="0">
                <a:solidFill>
                  <a:schemeClr val="tx1">
                    <a:lumMod val="75000"/>
                    <a:lumOff val="25000"/>
                  </a:schemeClr>
                </a:solidFill>
                <a:latin typeface="Fedra Sans Std Bold" panose="020B0803040000020004" pitchFamily="34" charset="0"/>
              </a:rPr>
              <a:t>independent</a:t>
            </a:r>
            <a:endParaRPr lang="is-IS" sz="1200" dirty="0">
              <a:solidFill>
                <a:schemeClr val="tx1">
                  <a:lumMod val="75000"/>
                  <a:lumOff val="25000"/>
                </a:schemeClr>
              </a:solidFill>
              <a:latin typeface="Fedra Sans Std Bold" panose="020B0803040000020004" pitchFamily="34" charset="0"/>
            </a:endParaRPr>
          </a:p>
        </p:txBody>
      </p:sp>
      <p:sp>
        <p:nvSpPr>
          <p:cNvPr id="24" name="TextBox 23"/>
          <p:cNvSpPr txBox="1"/>
          <p:nvPr/>
        </p:nvSpPr>
        <p:spPr>
          <a:xfrm>
            <a:off x="2757855" y="1848304"/>
            <a:ext cx="1308371" cy="276999"/>
          </a:xfrm>
          <a:prstGeom prst="rect">
            <a:avLst/>
          </a:prstGeom>
          <a:noFill/>
        </p:spPr>
        <p:txBody>
          <a:bodyPr wrap="none" rtlCol="0">
            <a:spAutoFit/>
          </a:bodyPr>
          <a:lstStyle/>
          <a:p>
            <a:r>
              <a:rPr lang="is-IS" sz="1200" dirty="0" smtClean="0">
                <a:solidFill>
                  <a:schemeClr val="tx1">
                    <a:lumMod val="75000"/>
                    <a:lumOff val="25000"/>
                  </a:schemeClr>
                </a:solidFill>
                <a:latin typeface="Fedra Sans Std Bold" panose="020B0803040000020004" pitchFamily="34" charset="0"/>
              </a:rPr>
              <a:t>Rental market</a:t>
            </a:r>
            <a:endParaRPr lang="is-IS" sz="1200" dirty="0">
              <a:solidFill>
                <a:schemeClr val="tx1">
                  <a:lumMod val="75000"/>
                  <a:lumOff val="25000"/>
                </a:schemeClr>
              </a:solidFill>
              <a:latin typeface="Fedra Sans Std Bold" panose="020B0803040000020004" pitchFamily="34" charset="0"/>
            </a:endParaRPr>
          </a:p>
        </p:txBody>
      </p:sp>
      <p:sp>
        <p:nvSpPr>
          <p:cNvPr id="25" name="TextBox 24"/>
          <p:cNvSpPr txBox="1"/>
          <p:nvPr/>
        </p:nvSpPr>
        <p:spPr>
          <a:xfrm>
            <a:off x="6868645" y="1868100"/>
            <a:ext cx="1805302" cy="276999"/>
          </a:xfrm>
          <a:prstGeom prst="rect">
            <a:avLst/>
          </a:prstGeom>
          <a:noFill/>
        </p:spPr>
        <p:txBody>
          <a:bodyPr wrap="none" rtlCol="0">
            <a:spAutoFit/>
          </a:bodyPr>
          <a:lstStyle/>
          <a:p>
            <a:r>
              <a:rPr lang="is-IS" sz="1200" dirty="0" smtClean="0">
                <a:solidFill>
                  <a:schemeClr val="tx1">
                    <a:lumMod val="75000"/>
                    <a:lumOff val="25000"/>
                  </a:schemeClr>
                </a:solidFill>
                <a:latin typeface="Fedra Sans Std Bold" panose="020B0803040000020004" pitchFamily="34" charset="0"/>
              </a:rPr>
              <a:t>Housing loan market</a:t>
            </a:r>
            <a:endParaRPr lang="is-IS" sz="1200" dirty="0">
              <a:solidFill>
                <a:schemeClr val="tx1">
                  <a:lumMod val="75000"/>
                  <a:lumOff val="25000"/>
                </a:schemeClr>
              </a:solidFill>
              <a:latin typeface="Fedra Sans Std Bold" panose="020B0803040000020004" pitchFamily="34" charset="0"/>
            </a:endParaRPr>
          </a:p>
        </p:txBody>
      </p:sp>
      <p:pic>
        <p:nvPicPr>
          <p:cNvPr id="4" name="Picture 3"/>
          <p:cNvPicPr>
            <a:picLocks noChangeAspect="1"/>
          </p:cNvPicPr>
          <p:nvPr/>
        </p:nvPicPr>
        <p:blipFill>
          <a:blip r:embed="rId4"/>
          <a:stretch>
            <a:fillRect/>
          </a:stretch>
        </p:blipFill>
        <p:spPr>
          <a:xfrm>
            <a:off x="10430636" y="306453"/>
            <a:ext cx="1609141" cy="374075"/>
          </a:xfrm>
          <a:prstGeom prst="rect">
            <a:avLst/>
          </a:prstGeom>
        </p:spPr>
      </p:pic>
    </p:spTree>
    <p:extLst>
      <p:ext uri="{BB962C8B-B14F-4D97-AF65-F5344CB8AC3E}">
        <p14:creationId xmlns:p14="http://schemas.microsoft.com/office/powerpoint/2010/main" val="3499443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16000" y="998653"/>
            <a:ext cx="10136094" cy="1077218"/>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HFF‘s loans – new loans, aquisition and loan transfer</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pic>
        <p:nvPicPr>
          <p:cNvPr id="2" name="Content Placeholder 1"/>
          <p:cNvPicPr>
            <a:picLocks noGrp="1" noChangeAspect="1"/>
          </p:cNvPicPr>
          <p:nvPr>
            <p:ph idx="1"/>
          </p:nvPr>
        </p:nvPicPr>
        <p:blipFill>
          <a:blip r:embed="rId4"/>
          <a:stretch>
            <a:fillRect/>
          </a:stretch>
        </p:blipFill>
        <p:spPr>
          <a:xfrm>
            <a:off x="4581145" y="2655245"/>
            <a:ext cx="1724357" cy="2040338"/>
          </a:xfrm>
          <a:prstGeom prst="rect">
            <a:avLst/>
          </a:prstGeom>
        </p:spPr>
      </p:pic>
      <p:pic>
        <p:nvPicPr>
          <p:cNvPr id="6" name="Picture 5"/>
          <p:cNvPicPr>
            <a:picLocks noChangeAspect="1"/>
          </p:cNvPicPr>
          <p:nvPr/>
        </p:nvPicPr>
        <p:blipFill>
          <a:blip r:embed="rId5"/>
          <a:stretch>
            <a:fillRect/>
          </a:stretch>
        </p:blipFill>
        <p:spPr>
          <a:xfrm>
            <a:off x="10430636" y="306453"/>
            <a:ext cx="1609141" cy="374075"/>
          </a:xfrm>
          <a:prstGeom prst="rect">
            <a:avLst/>
          </a:prstGeom>
        </p:spPr>
      </p:pic>
      <p:sp>
        <p:nvSpPr>
          <p:cNvPr id="3" name="TextBox 2"/>
          <p:cNvSpPr txBox="1"/>
          <p:nvPr/>
        </p:nvSpPr>
        <p:spPr>
          <a:xfrm>
            <a:off x="4602027" y="4773385"/>
            <a:ext cx="3586238" cy="2031325"/>
          </a:xfrm>
          <a:prstGeom prst="rect">
            <a:avLst/>
          </a:prstGeom>
          <a:noFill/>
        </p:spPr>
        <p:txBody>
          <a:bodyPr wrap="none" rtlCol="0">
            <a:spAutoFit/>
          </a:bodyPr>
          <a:lstStyle/>
          <a:p>
            <a:r>
              <a:rPr lang="is-IS" dirty="0" smtClean="0">
                <a:latin typeface="Fedra Sans Std Bold" panose="020B0803040000020004" pitchFamily="34" charset="0"/>
                <a:ea typeface="Fedra Serif B Std Book" panose="02030505050000020004" pitchFamily="18" charset="0"/>
              </a:rPr>
              <a:t>Aquisitions</a:t>
            </a:r>
          </a:p>
          <a:p>
            <a:r>
              <a:rPr lang="is-IS" dirty="0" smtClean="0">
                <a:latin typeface="Fedra Serif B Std Book" panose="02030505050000020004" pitchFamily="18" charset="0"/>
                <a:ea typeface="Fedra Serif B Std Book" panose="02030505050000020004" pitchFamily="18" charset="0"/>
              </a:rPr>
              <a:t>Up to 100% LTV</a:t>
            </a:r>
          </a:p>
          <a:p>
            <a:r>
              <a:rPr lang="is-IS" dirty="0" smtClean="0">
                <a:latin typeface="Fedra Serif B Std Book" panose="02030505050000020004" pitchFamily="18" charset="0"/>
                <a:ea typeface="Fedra Serif B Std Book" panose="02030505050000020004" pitchFamily="18" charset="0"/>
              </a:rPr>
              <a:t>Loans that are already </a:t>
            </a:r>
          </a:p>
          <a:p>
            <a:r>
              <a:rPr lang="is-IS" dirty="0" smtClean="0">
                <a:latin typeface="Fedra Serif B Std Book" panose="02030505050000020004" pitchFamily="18" charset="0"/>
                <a:ea typeface="Fedra Serif B Std Book" panose="02030505050000020004" pitchFamily="18" charset="0"/>
              </a:rPr>
              <a:t>Mortgaged on the property</a:t>
            </a:r>
          </a:p>
          <a:p>
            <a:endParaRPr lang="is-IS" dirty="0">
              <a:latin typeface="Fedra Serif B Std Book" panose="02030505050000020004" pitchFamily="18" charset="0"/>
              <a:ea typeface="Fedra Serif B Std Book" panose="02030505050000020004" pitchFamily="18" charset="0"/>
            </a:endParaRPr>
          </a:p>
          <a:p>
            <a:r>
              <a:rPr lang="is-IS" dirty="0" smtClean="0">
                <a:latin typeface="Fedra Serif B Std Book" panose="02030505050000020004" pitchFamily="18" charset="0"/>
                <a:ea typeface="Fedra Serif B Std Book" panose="02030505050000020004" pitchFamily="18" charset="0"/>
              </a:rPr>
              <a:t>Suitable for first time buyers </a:t>
            </a:r>
          </a:p>
          <a:p>
            <a:r>
              <a:rPr lang="is-IS" dirty="0" smtClean="0">
                <a:latin typeface="Fedra Serif B Std Book" panose="02030505050000020004" pitchFamily="18" charset="0"/>
                <a:ea typeface="Fedra Serif B Std Book" panose="02030505050000020004" pitchFamily="18" charset="0"/>
              </a:rPr>
              <a:t>that have no savings or equity</a:t>
            </a:r>
            <a:endParaRPr lang="is-IS" dirty="0">
              <a:latin typeface="Fedra Serif B Std Book" panose="02030505050000020004" pitchFamily="18" charset="0"/>
              <a:ea typeface="Fedra Serif B Std Book" panose="02030505050000020004" pitchFamily="18" charset="0"/>
            </a:endParaRPr>
          </a:p>
        </p:txBody>
      </p:sp>
      <p:pic>
        <p:nvPicPr>
          <p:cNvPr id="4" name="Picture 3"/>
          <p:cNvPicPr>
            <a:picLocks noChangeAspect="1"/>
          </p:cNvPicPr>
          <p:nvPr/>
        </p:nvPicPr>
        <p:blipFill>
          <a:blip r:embed="rId6"/>
          <a:stretch>
            <a:fillRect/>
          </a:stretch>
        </p:blipFill>
        <p:spPr>
          <a:xfrm>
            <a:off x="1081315" y="2621946"/>
            <a:ext cx="1663370" cy="1994504"/>
          </a:xfrm>
          <a:prstGeom prst="rect">
            <a:avLst/>
          </a:prstGeom>
        </p:spPr>
      </p:pic>
      <p:sp>
        <p:nvSpPr>
          <p:cNvPr id="10" name="TextBox 9"/>
          <p:cNvSpPr txBox="1"/>
          <p:nvPr/>
        </p:nvSpPr>
        <p:spPr>
          <a:xfrm>
            <a:off x="1081315" y="4772035"/>
            <a:ext cx="2804422" cy="1754326"/>
          </a:xfrm>
          <a:prstGeom prst="rect">
            <a:avLst/>
          </a:prstGeom>
          <a:noFill/>
        </p:spPr>
        <p:txBody>
          <a:bodyPr wrap="none" rtlCol="0">
            <a:spAutoFit/>
          </a:bodyPr>
          <a:lstStyle/>
          <a:p>
            <a:r>
              <a:rPr lang="is-IS" dirty="0" smtClean="0">
                <a:latin typeface="Fedra Sans Std Bold" panose="020B0803040000020004" pitchFamily="34" charset="0"/>
                <a:ea typeface="Fedra Serif B Std Book" panose="02030505050000020004" pitchFamily="18" charset="0"/>
              </a:rPr>
              <a:t>New loans</a:t>
            </a:r>
          </a:p>
          <a:p>
            <a:r>
              <a:rPr lang="is-IS" dirty="0" smtClean="0">
                <a:latin typeface="Fedra Serif B Std Book" panose="02030505050000020004" pitchFamily="18" charset="0"/>
                <a:ea typeface="Fedra Serif B Std Book" panose="02030505050000020004" pitchFamily="18" charset="0"/>
              </a:rPr>
              <a:t>Up to 80% LTV</a:t>
            </a:r>
          </a:p>
          <a:p>
            <a:r>
              <a:rPr lang="is-IS" dirty="0" smtClean="0">
                <a:latin typeface="Fedra Serif B Std Book" panose="02030505050000020004" pitchFamily="18" charset="0"/>
                <a:ea typeface="Fedra Serif B Std Book" panose="02030505050000020004" pitchFamily="18" charset="0"/>
              </a:rPr>
              <a:t>4,2% interest rate</a:t>
            </a:r>
          </a:p>
          <a:p>
            <a:r>
              <a:rPr lang="is-IS" dirty="0" smtClean="0">
                <a:latin typeface="Fedra Serif B Std Book" panose="02030505050000020004" pitchFamily="18" charset="0"/>
                <a:ea typeface="Fedra Serif B Std Book" panose="02030505050000020004" pitchFamily="18" charset="0"/>
              </a:rPr>
              <a:t>Loan period 15-35 years</a:t>
            </a:r>
          </a:p>
          <a:p>
            <a:r>
              <a:rPr lang="is-IS" dirty="0" smtClean="0">
                <a:latin typeface="Fedra Serif B Std Book" panose="02030505050000020004" pitchFamily="18" charset="0"/>
                <a:ea typeface="Fedra Serif B Std Book" panose="02030505050000020004" pitchFamily="18" charset="0"/>
              </a:rPr>
              <a:t>Annuity </a:t>
            </a:r>
          </a:p>
          <a:p>
            <a:r>
              <a:rPr lang="is-IS" dirty="0" smtClean="0">
                <a:latin typeface="Fedra Serif B Std Book" panose="02030505050000020004" pitchFamily="18" charset="0"/>
                <a:ea typeface="Fedra Serif B Std Book" panose="02030505050000020004" pitchFamily="18" charset="0"/>
              </a:rPr>
              <a:t>Indexed CPI</a:t>
            </a:r>
            <a:endParaRPr lang="is-IS" dirty="0">
              <a:latin typeface="Fedra Serif B Std Book" panose="02030505050000020004" pitchFamily="18" charset="0"/>
              <a:ea typeface="Fedra Serif B Std Book" panose="02030505050000020004" pitchFamily="18" charset="0"/>
            </a:endParaRPr>
          </a:p>
        </p:txBody>
      </p:sp>
      <p:pic>
        <p:nvPicPr>
          <p:cNvPr id="5" name="Picture 4"/>
          <p:cNvPicPr>
            <a:picLocks noChangeAspect="1"/>
          </p:cNvPicPr>
          <p:nvPr/>
        </p:nvPicPr>
        <p:blipFill>
          <a:blip r:embed="rId7"/>
          <a:stretch>
            <a:fillRect/>
          </a:stretch>
        </p:blipFill>
        <p:spPr>
          <a:xfrm>
            <a:off x="8272079" y="1885742"/>
            <a:ext cx="2403912" cy="2686725"/>
          </a:xfrm>
          <a:prstGeom prst="rect">
            <a:avLst/>
          </a:prstGeom>
        </p:spPr>
      </p:pic>
      <p:sp>
        <p:nvSpPr>
          <p:cNvPr id="12" name="TextBox 11"/>
          <p:cNvSpPr txBox="1"/>
          <p:nvPr/>
        </p:nvSpPr>
        <p:spPr>
          <a:xfrm>
            <a:off x="8272079" y="4772035"/>
            <a:ext cx="3767698" cy="1754326"/>
          </a:xfrm>
          <a:prstGeom prst="rect">
            <a:avLst/>
          </a:prstGeom>
          <a:noFill/>
        </p:spPr>
        <p:txBody>
          <a:bodyPr wrap="none" rtlCol="0">
            <a:spAutoFit/>
          </a:bodyPr>
          <a:lstStyle/>
          <a:p>
            <a:r>
              <a:rPr lang="is-IS" dirty="0" smtClean="0">
                <a:latin typeface="Fedra Sans Std Bold" panose="020B0803040000020004" pitchFamily="34" charset="0"/>
                <a:ea typeface="Fedra Serif B Std Book" panose="02030505050000020004" pitchFamily="18" charset="0"/>
              </a:rPr>
              <a:t>Loan transfer</a:t>
            </a:r>
          </a:p>
          <a:p>
            <a:r>
              <a:rPr lang="is-IS" dirty="0" smtClean="0">
                <a:latin typeface="Fedra Serif B Std Book" panose="02030505050000020004" pitchFamily="18" charset="0"/>
                <a:ea typeface="Fedra Serif B Std Book" panose="02030505050000020004" pitchFamily="18" charset="0"/>
              </a:rPr>
              <a:t>80% LTV</a:t>
            </a:r>
          </a:p>
          <a:p>
            <a:endParaRPr lang="is-IS" dirty="0" smtClean="0">
              <a:latin typeface="Fedra Serif B Std Book" panose="02030505050000020004" pitchFamily="18" charset="0"/>
              <a:ea typeface="Fedra Serif B Std Book" panose="02030505050000020004" pitchFamily="18" charset="0"/>
            </a:endParaRPr>
          </a:p>
          <a:p>
            <a:r>
              <a:rPr lang="is-IS" dirty="0" smtClean="0">
                <a:latin typeface="Fedra Serif B Std Book" panose="02030505050000020004" pitchFamily="18" charset="0"/>
                <a:ea typeface="Fedra Serif B Std Book" panose="02030505050000020004" pitchFamily="18" charset="0"/>
              </a:rPr>
              <a:t>Up to 100% LTV in special cases:</a:t>
            </a:r>
          </a:p>
          <a:p>
            <a:r>
              <a:rPr lang="is-IS" dirty="0" smtClean="0">
                <a:latin typeface="Fedra Serif B Std Book" panose="02030505050000020004" pitchFamily="18" charset="0"/>
                <a:ea typeface="Fedra Serif B Std Book" panose="02030505050000020004" pitchFamily="18" charset="0"/>
              </a:rPr>
              <a:t>-Moving between areas of word</a:t>
            </a:r>
          </a:p>
          <a:p>
            <a:r>
              <a:rPr lang="is-IS" dirty="0" smtClean="0">
                <a:latin typeface="Fedra Serif B Std Book" panose="02030505050000020004" pitchFamily="18" charset="0"/>
                <a:ea typeface="Fedra Serif B Std Book" panose="02030505050000020004" pitchFamily="18" charset="0"/>
              </a:rPr>
              <a:t>-Moving to a smaller flat</a:t>
            </a:r>
          </a:p>
        </p:txBody>
      </p:sp>
    </p:spTree>
    <p:extLst>
      <p:ext uri="{BB962C8B-B14F-4D97-AF65-F5344CB8AC3E}">
        <p14:creationId xmlns:p14="http://schemas.microsoft.com/office/powerpoint/2010/main" val="74418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First time property - Pension Fund Savings</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7" name="Content Placeholder 2"/>
          <p:cNvSpPr txBox="1">
            <a:spLocks noGrp="1"/>
          </p:cNvSpPr>
          <p:nvPr>
            <p:ph idx="1"/>
          </p:nvPr>
        </p:nvSpPr>
        <p:spPr>
          <a:xfrm>
            <a:off x="1016000" y="1825625"/>
            <a:ext cx="5599113" cy="4143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600"/>
              </a:spcAft>
              <a:buSzPct val="80000"/>
            </a:pPr>
            <a:r>
              <a:rPr lang="en-US" sz="2600" dirty="0" smtClean="0">
                <a:solidFill>
                  <a:schemeClr val="tx1">
                    <a:lumMod val="75000"/>
                    <a:lumOff val="25000"/>
                  </a:schemeClr>
                </a:solidFill>
                <a:latin typeface="Fedra Serif B Std Book" charset="0"/>
                <a:ea typeface="Fedra Serif B Std Book" charset="0"/>
                <a:cs typeface="Fedra Serif B Std Book" charset="0"/>
              </a:rPr>
              <a:t>Working individuals can choose tax-free added pension fund savings </a:t>
            </a:r>
            <a:r>
              <a:rPr lang="en-US" sz="2600" dirty="0">
                <a:solidFill>
                  <a:schemeClr val="tx1">
                    <a:lumMod val="75000"/>
                    <a:lumOff val="25000"/>
                  </a:schemeClr>
                </a:solidFill>
                <a:latin typeface="Fedra Serif B Std Book" charset="0"/>
                <a:ea typeface="Fedra Serif B Std Book" charset="0"/>
                <a:cs typeface="Fedra Serif B Std Book" charset="0"/>
              </a:rPr>
              <a:t>to </a:t>
            </a:r>
            <a:r>
              <a:rPr lang="en-US" sz="2600" dirty="0" smtClean="0">
                <a:solidFill>
                  <a:schemeClr val="tx1">
                    <a:lumMod val="75000"/>
                    <a:lumOff val="25000"/>
                  </a:schemeClr>
                </a:solidFill>
                <a:latin typeface="Fedra Serif B Std Book" charset="0"/>
                <a:ea typeface="Fedra Serif B Std Book" charset="0"/>
                <a:cs typeface="Fedra Serif B Std Book" charset="0"/>
              </a:rPr>
              <a:t>save up for the down payment of a property</a:t>
            </a:r>
          </a:p>
          <a:p>
            <a:pPr lvl="1">
              <a:lnSpc>
                <a:spcPct val="120000"/>
              </a:lnSpc>
              <a:spcAft>
                <a:spcPts val="600"/>
              </a:spcAft>
              <a:buSzPct val="80000"/>
            </a:pPr>
            <a:r>
              <a:rPr lang="en-US" sz="1800" dirty="0" smtClean="0">
                <a:solidFill>
                  <a:schemeClr val="tx1">
                    <a:lumMod val="75000"/>
                    <a:lumOff val="25000"/>
                  </a:schemeClr>
                </a:solidFill>
                <a:latin typeface="Fedra Serif B Std Book" charset="0"/>
                <a:ea typeface="Fedra Serif B Std Book" charset="0"/>
                <a:cs typeface="Fedra Serif B Std Book" charset="0"/>
              </a:rPr>
              <a:t>Couple can save up to 8 million ISK over a ten year period</a:t>
            </a:r>
          </a:p>
          <a:p>
            <a:pPr>
              <a:lnSpc>
                <a:spcPct val="120000"/>
              </a:lnSpc>
              <a:spcAft>
                <a:spcPts val="600"/>
              </a:spcAft>
              <a:buSzPct val="80000"/>
            </a:pPr>
            <a:r>
              <a:rPr lang="en-US" sz="2600" dirty="0" smtClean="0">
                <a:solidFill>
                  <a:schemeClr val="tx1">
                    <a:lumMod val="75000"/>
                    <a:lumOff val="25000"/>
                  </a:schemeClr>
                </a:solidFill>
                <a:latin typeface="Fedra Serif B Std Book" charset="0"/>
                <a:ea typeface="Fedra Serif B Std Book" charset="0"/>
                <a:cs typeface="Fedra Serif B Std Book" charset="0"/>
              </a:rPr>
              <a:t>This is a government measure that was introduced in 2016</a:t>
            </a:r>
            <a:endParaRPr lang="is-IS" dirty="0">
              <a:latin typeface="Fedra Serif B Std Book" charset="0"/>
              <a:ea typeface="Fedra Serif B Std Book" charset="0"/>
              <a:cs typeface="Fedra Serif B Std Book" charset="0"/>
            </a:endParaRPr>
          </a:p>
        </p:txBody>
      </p:sp>
      <p:pic>
        <p:nvPicPr>
          <p:cNvPr id="6" name="Picture 5"/>
          <p:cNvPicPr>
            <a:picLocks noChangeAspect="1"/>
          </p:cNvPicPr>
          <p:nvPr/>
        </p:nvPicPr>
        <p:blipFill>
          <a:blip r:embed="rId4"/>
          <a:stretch>
            <a:fillRect/>
          </a:stretch>
        </p:blipFill>
        <p:spPr>
          <a:xfrm>
            <a:off x="10430636" y="306453"/>
            <a:ext cx="1609141" cy="374075"/>
          </a:xfrm>
          <a:prstGeom prst="rect">
            <a:avLst/>
          </a:prstGeom>
        </p:spPr>
      </p:pic>
      <p:pic>
        <p:nvPicPr>
          <p:cNvPr id="2" name="Picture 1"/>
          <p:cNvPicPr>
            <a:picLocks noChangeAspect="1"/>
          </p:cNvPicPr>
          <p:nvPr/>
        </p:nvPicPr>
        <p:blipFill>
          <a:blip r:embed="rId5"/>
          <a:stretch>
            <a:fillRect/>
          </a:stretch>
        </p:blipFill>
        <p:spPr>
          <a:xfrm>
            <a:off x="6653681" y="1901553"/>
            <a:ext cx="4581525" cy="2209800"/>
          </a:xfrm>
          <a:prstGeom prst="rect">
            <a:avLst/>
          </a:prstGeom>
        </p:spPr>
      </p:pic>
      <p:sp>
        <p:nvSpPr>
          <p:cNvPr id="3" name="Line Callout 2 2"/>
          <p:cNvSpPr/>
          <p:nvPr/>
        </p:nvSpPr>
        <p:spPr>
          <a:xfrm>
            <a:off x="8743950" y="4496559"/>
            <a:ext cx="2491256" cy="1671638"/>
          </a:xfrm>
          <a:prstGeom prst="borderCallout2">
            <a:avLst>
              <a:gd name="adj1" fmla="val -11012"/>
              <a:gd name="adj2" fmla="val 5313"/>
              <a:gd name="adj3" fmla="val -7440"/>
              <a:gd name="adj4" fmla="val 5285"/>
              <a:gd name="adj5" fmla="val -82098"/>
              <a:gd name="adj6" fmla="val 556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solidFill>
                  <a:schemeClr val="tx1">
                    <a:lumMod val="65000"/>
                    <a:lumOff val="35000"/>
                  </a:schemeClr>
                </a:solidFill>
                <a:latin typeface="Fedra Serif B Std Book" panose="02030505050000020004" pitchFamily="18" charset="0"/>
                <a:ea typeface="Fedra Serif B Std Book" panose="02030505050000020004" pitchFamily="18" charset="0"/>
              </a:rPr>
              <a:t>A couple with 800 th.kr. monthly income can save up to 2,9 m.kr. in five years</a:t>
            </a:r>
            <a:endParaRPr lang="is-IS" dirty="0">
              <a:solidFill>
                <a:schemeClr val="tx1">
                  <a:lumMod val="65000"/>
                  <a:lumOff val="35000"/>
                </a:schemeClr>
              </a:solidFill>
              <a:latin typeface="Fedra Serif B Std Book" panose="02030505050000020004" pitchFamily="18" charset="0"/>
              <a:ea typeface="Fedra Serif B Std Book" panose="02030505050000020004" pitchFamily="18" charset="0"/>
            </a:endParaRPr>
          </a:p>
        </p:txBody>
      </p:sp>
    </p:spTree>
    <p:extLst>
      <p:ext uri="{BB962C8B-B14F-4D97-AF65-F5344CB8AC3E}">
        <p14:creationId xmlns:p14="http://schemas.microsoft.com/office/powerpoint/2010/main" val="3953071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Housing allowances</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7" name="Content Placeholder 2"/>
          <p:cNvSpPr txBox="1">
            <a:spLocks noGrp="1"/>
          </p:cNvSpPr>
          <p:nvPr>
            <p:ph idx="1"/>
          </p:nvPr>
        </p:nvSpPr>
        <p:spPr>
          <a:xfrm>
            <a:off x="1016000" y="1825625"/>
            <a:ext cx="5599113" cy="467518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600"/>
              </a:spcAft>
              <a:buSzPct val="80000"/>
            </a:pPr>
            <a:r>
              <a:rPr lang="en-US" sz="2600" dirty="0" smtClean="0">
                <a:solidFill>
                  <a:schemeClr val="tx1">
                    <a:lumMod val="75000"/>
                    <a:lumOff val="25000"/>
                  </a:schemeClr>
                </a:solidFill>
                <a:latin typeface="Fedra Serif B Std Book" charset="0"/>
                <a:ea typeface="Fedra Serif B Std Book" charset="0"/>
                <a:cs typeface="Fedra Serif B Std Book" charset="0"/>
              </a:rPr>
              <a:t>Monthly tax-free allowances/housing support aimed to assist tenants and home owners</a:t>
            </a:r>
          </a:p>
          <a:p>
            <a:pPr>
              <a:lnSpc>
                <a:spcPct val="120000"/>
              </a:lnSpc>
              <a:spcAft>
                <a:spcPts val="600"/>
              </a:spcAft>
              <a:buSzPct val="80000"/>
            </a:pPr>
            <a:r>
              <a:rPr lang="en-US" sz="2600" dirty="0" smtClean="0">
                <a:solidFill>
                  <a:schemeClr val="tx1">
                    <a:lumMod val="75000"/>
                    <a:lumOff val="25000"/>
                  </a:schemeClr>
                </a:solidFill>
                <a:latin typeface="Fedra Serif B Std Book" charset="0"/>
                <a:ea typeface="Fedra Serif B Std Book" charset="0"/>
                <a:cs typeface="Fedra Serif B Std Book" charset="0"/>
              </a:rPr>
              <a:t>Calculations based on</a:t>
            </a:r>
          </a:p>
          <a:p>
            <a:pPr lvl="1">
              <a:lnSpc>
                <a:spcPct val="120000"/>
              </a:lnSpc>
              <a:spcAft>
                <a:spcPts val="600"/>
              </a:spcAft>
              <a:buSzPct val="80000"/>
            </a:pPr>
            <a:r>
              <a:rPr lang="en-US" dirty="0">
                <a:latin typeface="Fedra Serif B Std Book" charset="0"/>
                <a:ea typeface="Fedra Serif B Std Book" charset="0"/>
                <a:cs typeface="Fedra Serif B Std Book" charset="0"/>
              </a:rPr>
              <a:t>Family size</a:t>
            </a:r>
          </a:p>
          <a:p>
            <a:pPr lvl="1">
              <a:lnSpc>
                <a:spcPct val="120000"/>
              </a:lnSpc>
              <a:spcAft>
                <a:spcPts val="600"/>
              </a:spcAft>
              <a:buSzPct val="80000"/>
            </a:pPr>
            <a:r>
              <a:rPr lang="en-US" dirty="0">
                <a:latin typeface="Fedra Serif B Std Book" charset="0"/>
                <a:ea typeface="Fedra Serif B Std Book" charset="0"/>
                <a:cs typeface="Fedra Serif B Std Book" charset="0"/>
              </a:rPr>
              <a:t>Monthly income</a:t>
            </a:r>
          </a:p>
          <a:p>
            <a:pPr lvl="1">
              <a:lnSpc>
                <a:spcPct val="120000"/>
              </a:lnSpc>
              <a:spcAft>
                <a:spcPts val="600"/>
              </a:spcAft>
              <a:buSzPct val="80000"/>
            </a:pPr>
            <a:r>
              <a:rPr lang="en-US" dirty="0">
                <a:latin typeface="Fedra Serif B Std Book" charset="0"/>
                <a:ea typeface="Fedra Serif B Std Book" charset="0"/>
                <a:cs typeface="Fedra Serif B Std Book" charset="0"/>
              </a:rPr>
              <a:t>Equity </a:t>
            </a:r>
          </a:p>
          <a:p>
            <a:pPr>
              <a:lnSpc>
                <a:spcPct val="120000"/>
              </a:lnSpc>
              <a:spcAft>
                <a:spcPts val="600"/>
              </a:spcAft>
              <a:buSzPct val="80000"/>
            </a:pPr>
            <a:r>
              <a:rPr lang="en-US" sz="2600" dirty="0" smtClean="0">
                <a:solidFill>
                  <a:schemeClr val="tx1">
                    <a:lumMod val="75000"/>
                    <a:lumOff val="25000"/>
                  </a:schemeClr>
                </a:solidFill>
                <a:latin typeface="Fedra Serif B Std Book" charset="0"/>
                <a:ea typeface="Fedra Serif B Std Book" charset="0"/>
                <a:cs typeface="Fedra Serif B Std Book" charset="0"/>
              </a:rPr>
              <a:t>Housing allowances - special support </a:t>
            </a:r>
          </a:p>
          <a:p>
            <a:pPr lvl="1">
              <a:lnSpc>
                <a:spcPct val="120000"/>
              </a:lnSpc>
              <a:spcAft>
                <a:spcPts val="600"/>
              </a:spcAft>
              <a:buSzPct val="80000"/>
            </a:pPr>
            <a:r>
              <a:rPr lang="is-IS" dirty="0" smtClean="0">
                <a:latin typeface="Fedra Serif B Std Book" charset="0"/>
                <a:ea typeface="Fedra Serif B Std Book" charset="0"/>
                <a:cs typeface="Fedra Serif B Std Book" charset="0"/>
              </a:rPr>
              <a:t>Municipalities handle the applications.</a:t>
            </a:r>
            <a:r>
              <a:rPr lang="en-US" dirty="0"/>
              <a:t> </a:t>
            </a:r>
            <a:endParaRPr lang="en-US" dirty="0" smtClean="0"/>
          </a:p>
          <a:p>
            <a:pPr lvl="1">
              <a:lnSpc>
                <a:spcPct val="120000"/>
              </a:lnSpc>
              <a:spcAft>
                <a:spcPts val="600"/>
              </a:spcAft>
              <a:buSzPct val="80000"/>
            </a:pPr>
            <a:r>
              <a:rPr lang="en-US" dirty="0">
                <a:latin typeface="Fedra Serif B Std Book" charset="0"/>
                <a:ea typeface="Fedra Serif B Std Book" charset="0"/>
                <a:cs typeface="Fedra Serif B Std Book" charset="0"/>
              </a:rPr>
              <a:t>Specific housing support for families and individuals who are not otherwise able to acquire their own </a:t>
            </a:r>
            <a:r>
              <a:rPr lang="en-US" dirty="0" smtClean="0">
                <a:latin typeface="Fedra Serif B Std Book" charset="0"/>
                <a:ea typeface="Fedra Serif B Std Book" charset="0"/>
                <a:cs typeface="Fedra Serif B Std Book" charset="0"/>
              </a:rPr>
              <a:t>homes </a:t>
            </a:r>
            <a:r>
              <a:rPr lang="en-US" dirty="0">
                <a:latin typeface="Fedra Serif B Std Book" charset="0"/>
                <a:ea typeface="Fedra Serif B Std Book" charset="0"/>
                <a:cs typeface="Fedra Serif B Std Book" charset="0"/>
              </a:rPr>
              <a:t>due to low wages, heavy finance burdens and social conditions</a:t>
            </a:r>
          </a:p>
          <a:p>
            <a:pPr lvl="1">
              <a:lnSpc>
                <a:spcPct val="120000"/>
              </a:lnSpc>
              <a:spcAft>
                <a:spcPts val="600"/>
              </a:spcAft>
              <a:buSzPct val="80000"/>
            </a:pPr>
            <a:endParaRPr lang="is-IS" dirty="0">
              <a:latin typeface="Fedra Serif B Std Book" charset="0"/>
              <a:ea typeface="Fedra Serif B Std Book" charset="0"/>
              <a:cs typeface="Fedra Serif B Std Book" charset="0"/>
            </a:endParaRPr>
          </a:p>
        </p:txBody>
      </p:sp>
      <p:pic>
        <p:nvPicPr>
          <p:cNvPr id="6" name="Picture 5"/>
          <p:cNvPicPr>
            <a:picLocks noChangeAspect="1"/>
          </p:cNvPicPr>
          <p:nvPr/>
        </p:nvPicPr>
        <p:blipFill>
          <a:blip r:embed="rId4"/>
          <a:stretch>
            <a:fillRect/>
          </a:stretch>
        </p:blipFill>
        <p:spPr>
          <a:xfrm>
            <a:off x="10430636" y="306453"/>
            <a:ext cx="1609141" cy="374075"/>
          </a:xfrm>
          <a:prstGeom prst="rect">
            <a:avLst/>
          </a:prstGeom>
        </p:spPr>
      </p:pic>
      <p:sp>
        <p:nvSpPr>
          <p:cNvPr id="3" name="Line Callout 2 2"/>
          <p:cNvSpPr/>
          <p:nvPr/>
        </p:nvSpPr>
        <p:spPr>
          <a:xfrm>
            <a:off x="7446074" y="3729039"/>
            <a:ext cx="3929063" cy="2771774"/>
          </a:xfrm>
          <a:prstGeom prst="borderCallout2">
            <a:avLst>
              <a:gd name="adj1" fmla="val -516"/>
              <a:gd name="adj2" fmla="val 52581"/>
              <a:gd name="adj3" fmla="val -786"/>
              <a:gd name="adj4" fmla="val 52237"/>
              <a:gd name="adj5" fmla="val -23618"/>
              <a:gd name="adj6" fmla="val 52175"/>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solidFill>
                  <a:schemeClr val="tx1">
                    <a:lumMod val="65000"/>
                    <a:lumOff val="35000"/>
                  </a:schemeClr>
                </a:solidFill>
                <a:latin typeface="Fedra Serif B Std Book" panose="02030505050000020004" pitchFamily="18" charset="0"/>
                <a:ea typeface="Fedra Serif B Std Book" panose="02030505050000020004" pitchFamily="18" charset="0"/>
              </a:rPr>
              <a:t>Housing allowances for family size of 4 og more</a:t>
            </a:r>
          </a:p>
          <a:p>
            <a:pPr algn="ctr"/>
            <a:r>
              <a:rPr lang="is-IS" dirty="0" smtClean="0">
                <a:solidFill>
                  <a:schemeClr val="tx1">
                    <a:lumMod val="65000"/>
                    <a:lumOff val="35000"/>
                  </a:schemeClr>
                </a:solidFill>
                <a:latin typeface="Fedra Serif B Std Book" panose="02030505050000020004" pitchFamily="18" charset="0"/>
                <a:ea typeface="Fedra Serif B Std Book" panose="02030505050000020004" pitchFamily="18" charset="0"/>
              </a:rPr>
              <a:t>In this example there is </a:t>
            </a:r>
          </a:p>
          <a:p>
            <a:pPr algn="ctr"/>
            <a:r>
              <a:rPr lang="is-IS" dirty="0" smtClean="0">
                <a:solidFill>
                  <a:schemeClr val="tx1">
                    <a:lumMod val="65000"/>
                    <a:lumOff val="35000"/>
                  </a:schemeClr>
                </a:solidFill>
                <a:latin typeface="Fedra Serif B Std Book" panose="02030505050000020004" pitchFamily="18" charset="0"/>
                <a:ea typeface="Fedra Serif B Std Book" panose="02030505050000020004" pitchFamily="18" charset="0"/>
              </a:rPr>
              <a:t>no equity and 200 thousand monthly housing cost is </a:t>
            </a:r>
            <a:br>
              <a:rPr lang="is-IS" dirty="0" smtClean="0">
                <a:solidFill>
                  <a:schemeClr val="tx1">
                    <a:lumMod val="65000"/>
                    <a:lumOff val="35000"/>
                  </a:schemeClr>
                </a:solidFill>
                <a:latin typeface="Fedra Serif B Std Book" panose="02030505050000020004" pitchFamily="18" charset="0"/>
                <a:ea typeface="Fedra Serif B Std Book" panose="02030505050000020004" pitchFamily="18" charset="0"/>
              </a:rPr>
            </a:br>
            <a:r>
              <a:rPr lang="is-IS" dirty="0" smtClean="0">
                <a:solidFill>
                  <a:schemeClr val="tx1">
                    <a:lumMod val="65000"/>
                    <a:lumOff val="35000"/>
                  </a:schemeClr>
                </a:solidFill>
                <a:latin typeface="Fedra Serif B Std Book" panose="02030505050000020004" pitchFamily="18" charset="0"/>
                <a:ea typeface="Fedra Serif B Std Book" panose="02030505050000020004" pitchFamily="18" charset="0"/>
              </a:rPr>
              <a:t>37 thousand ISK.</a:t>
            </a:r>
          </a:p>
          <a:p>
            <a:pPr algn="ctr"/>
            <a:r>
              <a:rPr lang="is-IS" dirty="0" smtClean="0">
                <a:solidFill>
                  <a:schemeClr val="tx1">
                    <a:lumMod val="65000"/>
                    <a:lumOff val="35000"/>
                  </a:schemeClr>
                </a:solidFill>
                <a:latin typeface="Fedra Serif B Std Book" panose="02030505050000020004" pitchFamily="18" charset="0"/>
                <a:ea typeface="Fedra Serif B Std Book" panose="02030505050000020004" pitchFamily="18" charset="0"/>
              </a:rPr>
              <a:t>If this family is a home owner they can own 6 billion ISK before the allowances reduce</a:t>
            </a:r>
            <a:endParaRPr lang="is-IS" dirty="0">
              <a:solidFill>
                <a:schemeClr val="tx1">
                  <a:lumMod val="65000"/>
                  <a:lumOff val="35000"/>
                </a:schemeClr>
              </a:solidFill>
              <a:latin typeface="Fedra Serif B Std Book" panose="02030505050000020004" pitchFamily="18" charset="0"/>
              <a:ea typeface="Fedra Serif B Std Book" panose="02030505050000020004" pitchFamily="18" charset="0"/>
            </a:endParaRPr>
          </a:p>
        </p:txBody>
      </p:sp>
      <p:pic>
        <p:nvPicPr>
          <p:cNvPr id="4" name="Picture 3"/>
          <p:cNvPicPr>
            <a:picLocks noChangeAspect="1"/>
          </p:cNvPicPr>
          <p:nvPr/>
        </p:nvPicPr>
        <p:blipFill>
          <a:blip r:embed="rId5"/>
          <a:stretch>
            <a:fillRect/>
          </a:stretch>
        </p:blipFill>
        <p:spPr>
          <a:xfrm>
            <a:off x="7357969" y="1701035"/>
            <a:ext cx="4105275" cy="1409700"/>
          </a:xfrm>
          <a:prstGeom prst="rect">
            <a:avLst/>
          </a:prstGeom>
        </p:spPr>
      </p:pic>
    </p:spTree>
    <p:extLst>
      <p:ext uri="{BB962C8B-B14F-4D97-AF65-F5344CB8AC3E}">
        <p14:creationId xmlns:p14="http://schemas.microsoft.com/office/powerpoint/2010/main" val="421090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19583</TotalTime>
  <Words>4719</Words>
  <Application>Microsoft Office PowerPoint</Application>
  <PresentationFormat>Widescreen</PresentationFormat>
  <Paragraphs>605</Paragraphs>
  <Slides>33</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Calibri Light</vt:lpstr>
      <vt:lpstr>Fedra Sans Std Bold</vt:lpstr>
      <vt:lpstr>Fedra Sans Std Light</vt:lpstr>
      <vt:lpstr>Fedra Sans Std Medium</vt:lpstr>
      <vt:lpstr>Fedra Serif B Std Book</vt:lpstr>
      <vt:lpstr>Fedra Serif B Std Medium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Hrafnhildur Sif Hrafnsdóttir</dc:creator>
  <cp:lastModifiedBy>Guðmundur Sigfinnsson</cp:lastModifiedBy>
  <cp:revision>97</cp:revision>
  <cp:lastPrinted>2017-04-10T17:09:30Z</cp:lastPrinted>
  <dcterms:created xsi:type="dcterms:W3CDTF">2017-03-02T13:21:37Z</dcterms:created>
  <dcterms:modified xsi:type="dcterms:W3CDTF">2017-04-11T07:39:46Z</dcterms:modified>
</cp:coreProperties>
</file>